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0" r:id="rId5"/>
    <p:sldId id="264" r:id="rId6"/>
    <p:sldId id="274" r:id="rId7"/>
    <p:sldId id="275" r:id="rId8"/>
    <p:sldId id="265" r:id="rId9"/>
    <p:sldId id="266" r:id="rId10"/>
    <p:sldId id="267" r:id="rId11"/>
    <p:sldId id="262" r:id="rId12"/>
    <p:sldId id="263" r:id="rId13"/>
    <p:sldId id="278" r:id="rId14"/>
    <p:sldId id="279" r:id="rId15"/>
    <p:sldId id="269" r:id="rId16"/>
    <p:sldId id="283" r:id="rId17"/>
    <p:sldId id="284" r:id="rId18"/>
    <p:sldId id="285" r:id="rId19"/>
    <p:sldId id="286" r:id="rId20"/>
    <p:sldId id="268" r:id="rId21"/>
    <p:sldId id="287" r:id="rId22"/>
    <p:sldId id="280" r:id="rId23"/>
    <p:sldId id="276" r:id="rId24"/>
    <p:sldId id="281" r:id="rId25"/>
    <p:sldId id="288" r:id="rId26"/>
    <p:sldId id="289" r:id="rId27"/>
    <p:sldId id="282" r:id="rId28"/>
    <p:sldId id="273" r:id="rId29"/>
  </p:sldIdLst>
  <p:sldSz cx="12192000" cy="6858000"/>
  <p:notesSz cx="6858000" cy="9144000"/>
  <p:embeddedFontLst>
    <p:embeddedFont>
      <p:font typeface="Poppins" panose="00000500000000000000" pitchFamily="2" charset="0"/>
      <p:regular r:id="rId30"/>
      <p:bold r:id="rId31"/>
    </p:embeddedFont>
    <p:embeddedFont>
      <p:font typeface="poppins-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6B5D8644-6FAD-33F7-01E9-7803240F4A16}"/>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Communication Compliance</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dirty="0">
                <a:ln w="12700">
                  <a:noFill/>
                </a:ln>
                <a:solidFill>
                  <a:srgbClr val="FFFFFF">
                    <a:alpha val="100000"/>
                  </a:srgbClr>
                </a:solidFill>
                <a:latin typeface="poppins-bold"/>
                <a:ea typeface="poppins-bold"/>
                <a:cs typeface="poppins-bold"/>
              </a:rPr>
              <a:t>Monitoring &amp; Investigating Policy Matches</a:t>
            </a:r>
            <a:endParaRPr kumimoji="1" lang="zh-CN" altLang="en-US" dirty="0"/>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03</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826625"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976391"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713516"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2171897"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V="1">
            <a:off x="2911053"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3101" y="1286050"/>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73101" y="1286051"/>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64427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79171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6350" cap="sq">
            <a:noFill/>
            <a:miter/>
          </a:ln>
          <a:effectLst/>
        </p:spPr>
        <p:txBody>
          <a:bodyPr vert="horz" wrap="square" lIns="91440" tIns="45720" rIns="91440" bIns="45720" rtlCol="0" anchor="ctr"/>
          <a:lstStyle/>
          <a:p>
            <a:pPr algn="l"/>
            <a:endParaRPr kumimoji="1" lang="zh-CN" altLang="en-US"/>
          </a:p>
        </p:txBody>
      </p:sp>
      <p:sp>
        <p:nvSpPr>
          <p:cNvPr id="12" name="标题 1"/>
          <p:cNvSpPr txBox="1"/>
          <p:nvPr/>
        </p:nvSpPr>
        <p:spPr>
          <a:xfrm>
            <a:off x="951931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7769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V="1">
            <a:off x="873405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478900" y="1272864"/>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78900" y="1272865"/>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853101"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Types of Policies</a:t>
            </a:r>
            <a:endParaRPr kumimoji="1" lang="zh-CN" altLang="en-US"/>
          </a:p>
        </p:txBody>
      </p:sp>
      <p:sp>
        <p:nvSpPr>
          <p:cNvPr id="18" name="标题 1"/>
          <p:cNvSpPr txBox="1"/>
          <p:nvPr/>
        </p:nvSpPr>
        <p:spPr>
          <a:xfrm>
            <a:off x="853101" y="2335989"/>
            <a:ext cx="4684099" cy="2257200"/>
          </a:xfrm>
          <a:prstGeom prst="rect">
            <a:avLst/>
          </a:prstGeom>
          <a:noFill/>
          <a:ln cap="sq">
            <a:noFill/>
          </a:ln>
          <a:effectLst/>
        </p:spPr>
        <p:txBody>
          <a:bodyPr vert="horz" wrap="square" lIns="0" tIns="45720" rIns="0" bIns="45720" rtlCol="0" anchor="t"/>
          <a:lstStyle/>
          <a:p>
            <a:pPr algn="ctr"/>
            <a:r>
              <a:rPr kumimoji="1" lang="en-US" altLang="zh-CN" sz="1400" dirty="0">
                <a:ln w="12700">
                  <a:noFill/>
                </a:ln>
                <a:solidFill>
                  <a:srgbClr val="000000">
                    <a:alpha val="100000"/>
                  </a:srgbClr>
                </a:solidFill>
                <a:latin typeface="Poppins"/>
                <a:ea typeface="Poppins"/>
                <a:cs typeface="Poppins"/>
              </a:rPr>
              <a:t>Policy matches can include regulatory policies, internal corporate policies, or compliance policies, each serving distinct purposes in governance and operational frameworks.</a:t>
            </a:r>
            <a:endParaRPr kumimoji="1" lang="zh-CN" altLang="en-US" dirty="0"/>
          </a:p>
        </p:txBody>
      </p:sp>
      <p:sp>
        <p:nvSpPr>
          <p:cNvPr id="19" name="标题 1"/>
          <p:cNvSpPr txBox="1"/>
          <p:nvPr/>
        </p:nvSpPr>
        <p:spPr>
          <a:xfrm>
            <a:off x="6658900"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Criteria for Matches</a:t>
            </a:r>
            <a:endParaRPr kumimoji="1" lang="zh-CN" altLang="en-US"/>
          </a:p>
        </p:txBody>
      </p:sp>
      <p:sp>
        <p:nvSpPr>
          <p:cNvPr id="20" name="标题 1"/>
          <p:cNvSpPr txBox="1"/>
          <p:nvPr/>
        </p:nvSpPr>
        <p:spPr>
          <a:xfrm>
            <a:off x="6658900" y="2335989"/>
            <a:ext cx="4682200" cy="2257200"/>
          </a:xfrm>
          <a:prstGeom prst="rect">
            <a:avLst/>
          </a:prstGeom>
          <a:noFill/>
          <a:ln cap="sq">
            <a:noFill/>
          </a:ln>
          <a:effectLst/>
        </p:spPr>
        <p:txBody>
          <a:bodyPr vert="horz" wrap="square" lIns="0" tIns="45720" rIns="0" bIns="45720" rtlCol="0" anchor="t"/>
          <a:lstStyle/>
          <a:p>
            <a:pPr algn="ctr"/>
            <a:r>
              <a:rPr kumimoji="1" lang="en-US" altLang="zh-CN" sz="1400" dirty="0">
                <a:ln w="12700">
                  <a:noFill/>
                </a:ln>
                <a:solidFill>
                  <a:srgbClr val="000000">
                    <a:alpha val="100000"/>
                  </a:srgbClr>
                </a:solidFill>
                <a:latin typeface="Poppins"/>
                <a:ea typeface="Poppins"/>
                <a:cs typeface="Poppins"/>
              </a:rPr>
              <a:t>Criteria for policy matches involve alignment with legal requirements, consistency with organizational objectives, and coherence with best practices to ensure effective implementation.</a:t>
            </a:r>
          </a:p>
        </p:txBody>
      </p:sp>
      <p:sp>
        <p:nvSpPr>
          <p:cNvPr id="21"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poppins-bold"/>
                <a:ea typeface="poppins-bold"/>
                <a:cs typeface="poppins-bold"/>
              </a:rPr>
              <a:t>Definition of Policy Matches</a:t>
            </a:r>
            <a:endParaRPr kumimoji="1" lang="zh-CN" altLang="en-US"/>
          </a:p>
        </p:txBody>
      </p:sp>
      <p:cxnSp>
        <p:nvCxnSpPr>
          <p:cNvPr id="22"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23"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419726"/>
            <a:ext cx="5178926" cy="4010526"/>
          </a:xfrm>
          <a:prstGeom prst="round2Diag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52905" y="1668379"/>
            <a:ext cx="4816332" cy="4106778"/>
          </a:xfrm>
          <a:prstGeom prst="round2Diag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131442" y="1822730"/>
            <a:ext cx="1235243" cy="1058217"/>
          </a:xfrm>
          <a:prstGeom prst="rect">
            <a:avLst/>
          </a:prstGeom>
          <a:noFill/>
          <a:ln cap="sq">
            <a:noFill/>
          </a:ln>
        </p:spPr>
        <p:txBody>
          <a:bodyPr vert="horz" wrap="square" lIns="0" tIns="0" rIns="0" bIns="0" rtlCol="0" anchor="t"/>
          <a:lstStyle/>
          <a:p>
            <a:pPr algn="l"/>
            <a:r>
              <a:rPr kumimoji="1" lang="en-US" altLang="zh-CN" sz="5400">
                <a:ln w="15875">
                  <a:solidFill>
                    <a:srgbClr val="3860F4">
                      <a:alpha val="100000"/>
                    </a:srgbClr>
                  </a:solidFill>
                </a:ln>
                <a:solidFill>
                  <a:srgbClr val="FFFFFF">
                    <a:alpha val="100000"/>
                  </a:srgbClr>
                </a:solidFill>
                <a:latin typeface="poppins-bold"/>
                <a:ea typeface="poppins-bold"/>
                <a:cs typeface="poppins-bold"/>
              </a:rPr>
              <a:t>01</a:t>
            </a:r>
            <a:endParaRPr kumimoji="1" lang="zh-CN" altLang="en-US"/>
          </a:p>
        </p:txBody>
      </p:sp>
      <p:sp>
        <p:nvSpPr>
          <p:cNvPr id="6" name="标题 1"/>
          <p:cNvSpPr txBox="1"/>
          <p:nvPr/>
        </p:nvSpPr>
        <p:spPr>
          <a:xfrm>
            <a:off x="1131971" y="3724759"/>
            <a:ext cx="4290696" cy="1660357"/>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Automated policy matching employs algorithms to identify and apply relevant policies quickly, enhancing efficiency and reducing human error in the compliance process.</a:t>
            </a:r>
            <a:endParaRPr kumimoji="1" lang="zh-CN" altLang="en-US"/>
          </a:p>
        </p:txBody>
      </p:sp>
      <p:sp>
        <p:nvSpPr>
          <p:cNvPr id="7" name="标题 1"/>
          <p:cNvSpPr txBox="1"/>
          <p:nvPr/>
        </p:nvSpPr>
        <p:spPr>
          <a:xfrm>
            <a:off x="5339421" y="1822730"/>
            <a:ext cx="166491" cy="166491"/>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131971" y="2777396"/>
            <a:ext cx="4290696" cy="903248"/>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Automated Policy Matching</a:t>
            </a:r>
            <a:endParaRPr kumimoji="1" lang="zh-CN" altLang="en-US"/>
          </a:p>
        </p:txBody>
      </p:sp>
      <p:sp>
        <p:nvSpPr>
          <p:cNvPr id="9" name="标题 1"/>
          <p:cNvSpPr txBox="1"/>
          <p:nvPr/>
        </p:nvSpPr>
        <p:spPr>
          <a:xfrm>
            <a:off x="6339974" y="1419726"/>
            <a:ext cx="5178926" cy="4010526"/>
          </a:xfrm>
          <a:prstGeom prst="round2Diag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532479" y="1668379"/>
            <a:ext cx="4816332" cy="4106778"/>
          </a:xfrm>
          <a:prstGeom prst="round2Diag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811016" y="1822730"/>
            <a:ext cx="1235243" cy="1060170"/>
          </a:xfrm>
          <a:prstGeom prst="rect">
            <a:avLst/>
          </a:prstGeom>
          <a:noFill/>
          <a:ln cap="sq">
            <a:noFill/>
          </a:ln>
        </p:spPr>
        <p:txBody>
          <a:bodyPr vert="horz" wrap="square" lIns="0" tIns="0" rIns="0" bIns="0" rtlCol="0" anchor="t"/>
          <a:lstStyle/>
          <a:p>
            <a:pPr algn="l"/>
            <a:r>
              <a:rPr kumimoji="1" lang="en-US" altLang="zh-CN" sz="5400">
                <a:ln w="15875">
                  <a:solidFill>
                    <a:srgbClr val="3860F4">
                      <a:alpha val="100000"/>
                    </a:srgbClr>
                  </a:solidFill>
                </a:ln>
                <a:solidFill>
                  <a:srgbClr val="FFFFFF">
                    <a:alpha val="100000"/>
                  </a:srgbClr>
                </a:solidFill>
                <a:latin typeface="poppins-bold"/>
                <a:ea typeface="poppins-bold"/>
                <a:cs typeface="poppins-bold"/>
              </a:rPr>
              <a:t>02</a:t>
            </a:r>
            <a:endParaRPr kumimoji="1" lang="zh-CN" altLang="en-US"/>
          </a:p>
        </p:txBody>
      </p:sp>
      <p:sp>
        <p:nvSpPr>
          <p:cNvPr id="12" name="标题 1"/>
          <p:cNvSpPr txBox="1"/>
          <p:nvPr/>
        </p:nvSpPr>
        <p:spPr>
          <a:xfrm>
            <a:off x="6811545" y="3724759"/>
            <a:ext cx="4290696" cy="1660357"/>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The manual policy review process involves systematic evaluation by stakeholders to ensure policies are appropriately matched and adhered to, fostering accountability and thorough oversight.</a:t>
            </a:r>
            <a:endParaRPr kumimoji="1" lang="zh-CN" altLang="en-US"/>
          </a:p>
        </p:txBody>
      </p:sp>
      <p:sp>
        <p:nvSpPr>
          <p:cNvPr id="13" name="标题 1"/>
          <p:cNvSpPr txBox="1"/>
          <p:nvPr/>
        </p:nvSpPr>
        <p:spPr>
          <a:xfrm>
            <a:off x="11018995" y="1822730"/>
            <a:ext cx="166491" cy="166491"/>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811545" y="2777396"/>
            <a:ext cx="4290696" cy="903248"/>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Manual Policy Review Process</a:t>
            </a:r>
            <a:endParaRPr kumimoji="1" lang="zh-CN" altLang="en-US"/>
          </a:p>
        </p:txBody>
      </p:sp>
      <p:sp>
        <p:nvSpPr>
          <p:cNvPr id="15"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poppins-bold"/>
                <a:ea typeface="poppins-bold"/>
                <a:cs typeface="poppins-bold"/>
              </a:rPr>
              <a:t>Functionality of Policy Matches in Purview</a:t>
            </a:r>
            <a:endParaRPr kumimoji="1" lang="zh-CN" altLang="en-US"/>
          </a:p>
        </p:txBody>
      </p:sp>
      <p:cxnSp>
        <p:nvCxnSpPr>
          <p:cNvPr id="16"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7"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4510936"/>
            <a:ext cx="12192000" cy="2347064"/>
          </a:xfrm>
          <a:custGeom>
            <a:avLst/>
            <a:gdLst>
              <a:gd name="connsiteX0" fmla="*/ 0 w 12192000"/>
              <a:gd name="connsiteY0" fmla="*/ 0 h 2347064"/>
              <a:gd name="connsiteX1" fmla="*/ 636231 w 12192000"/>
              <a:gd name="connsiteY1" fmla="*/ 714139 h 2347064"/>
              <a:gd name="connsiteX2" fmla="*/ 11555769 w 12192000"/>
              <a:gd name="connsiteY2" fmla="*/ 714139 h 2347064"/>
              <a:gd name="connsiteX3" fmla="*/ 12192000 w 12192000"/>
              <a:gd name="connsiteY3" fmla="*/ 0 h 2347064"/>
              <a:gd name="connsiteX4" fmla="*/ 12192000 w 12192000"/>
              <a:gd name="connsiteY4" fmla="*/ 714139 h 2347064"/>
              <a:gd name="connsiteX5" fmla="*/ 12192000 w 12192000"/>
              <a:gd name="connsiteY5" fmla="*/ 759433 h 2347064"/>
              <a:gd name="connsiteX6" fmla="*/ 12192000 w 12192000"/>
              <a:gd name="connsiteY6" fmla="*/ 1534149 h 2347064"/>
              <a:gd name="connsiteX7" fmla="*/ 12192000 w 12192000"/>
              <a:gd name="connsiteY7" fmla="*/ 1636777 h 2347064"/>
              <a:gd name="connsiteX8" fmla="*/ 12192000 w 12192000"/>
              <a:gd name="connsiteY8" fmla="*/ 2347064 h 2347064"/>
              <a:gd name="connsiteX9" fmla="*/ 0 w 12192000"/>
              <a:gd name="connsiteY9" fmla="*/ 2347064 h 2347064"/>
              <a:gd name="connsiteX10" fmla="*/ 0 w 12192000"/>
              <a:gd name="connsiteY10" fmla="*/ 1636777 h 2347064"/>
              <a:gd name="connsiteX11" fmla="*/ 0 w 12192000"/>
              <a:gd name="connsiteY11" fmla="*/ 1534149 h 2347064"/>
              <a:gd name="connsiteX12" fmla="*/ 0 w 12192000"/>
              <a:gd name="connsiteY12" fmla="*/ 714139 h 2347064"/>
            </a:gdLst>
            <a:ahLst/>
            <a:cxnLst/>
            <a:rect l="l" t="t" r="r" b="b"/>
            <a:pathLst>
              <a:path w="12192000" h="2347064">
                <a:moveTo>
                  <a:pt x="0" y="0"/>
                </a:moveTo>
                <a:lnTo>
                  <a:pt x="636231" y="714139"/>
                </a:lnTo>
                <a:lnTo>
                  <a:pt x="11555769" y="714139"/>
                </a:lnTo>
                <a:lnTo>
                  <a:pt x="12192000" y="0"/>
                </a:lnTo>
                <a:lnTo>
                  <a:pt x="12192000" y="714139"/>
                </a:lnTo>
                <a:lnTo>
                  <a:pt x="12192000" y="759433"/>
                </a:lnTo>
                <a:lnTo>
                  <a:pt x="12192000" y="1534149"/>
                </a:lnTo>
                <a:lnTo>
                  <a:pt x="12192000" y="1636777"/>
                </a:lnTo>
                <a:lnTo>
                  <a:pt x="12192000" y="2347064"/>
                </a:lnTo>
                <a:lnTo>
                  <a:pt x="0" y="2347064"/>
                </a:lnTo>
                <a:lnTo>
                  <a:pt x="0" y="1636777"/>
                </a:lnTo>
                <a:lnTo>
                  <a:pt x="0" y="1534149"/>
                </a:lnTo>
                <a:lnTo>
                  <a:pt x="0" y="714139"/>
                </a:lnTo>
                <a:close/>
              </a:path>
            </a:pathLst>
          </a:custGeom>
          <a:gradFill>
            <a:gsLst>
              <a:gs pos="0">
                <a:schemeClr val="accent1">
                  <a:alpha val="73000"/>
                </a:schemeClr>
              </a:gs>
              <a:gs pos="100000">
                <a:schemeClr val="accent1">
                  <a:lumMod val="75000"/>
                  <a:alpha val="88000"/>
                </a:schemeClr>
              </a:gs>
            </a:gsLst>
            <a:lin ang="5400000" scaled="0"/>
          </a:gra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88100" y="2036941"/>
            <a:ext cx="5072438" cy="3936810"/>
          </a:xfrm>
          <a:prstGeom prst="snip1Rect">
            <a:avLst>
              <a:gd name="adj" fmla="val 15301"/>
            </a:avLst>
          </a:prstGeom>
          <a:solidFill>
            <a:schemeClr val="bg1"/>
          </a:solidFill>
          <a:ln w="12700" cap="sq">
            <a:noFill/>
            <a:miter/>
          </a:ln>
          <a:effectLst>
            <a:outerShdw blurRad="342900" dist="139700" algn="l" rotWithShape="0">
              <a:schemeClr val="accent2">
                <a:lumMod val="50000"/>
                <a:alpha val="11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4404982" y="2097185"/>
            <a:ext cx="1879600" cy="1018540"/>
          </a:xfrm>
          <a:prstGeom prst="rect">
            <a:avLst/>
          </a:prstGeom>
          <a:noFill/>
          <a:ln>
            <a:noFill/>
          </a:ln>
        </p:spPr>
        <p:txBody>
          <a:bodyPr vert="horz" wrap="square" lIns="91440" tIns="45720" rIns="91440" bIns="45720" rtlCol="0" anchor="t">
            <a:spAutoFit/>
          </a:bodyPr>
          <a:lstStyle/>
          <a:p>
            <a:pPr algn="l"/>
            <a:r>
              <a:rPr kumimoji="1" lang="en-US" altLang="zh-CN" sz="6600">
                <a:ln w="12700">
                  <a:noFill/>
                </a:ln>
                <a:solidFill>
                  <a:srgbClr val="D9D9D9">
                    <a:alpha val="100000"/>
                  </a:srgbClr>
                </a:solidFill>
                <a:latin typeface="poppins-bold"/>
                <a:ea typeface="poppins-bold"/>
                <a:cs typeface="poppins-bold"/>
              </a:rPr>
              <a:t>01</a:t>
            </a:r>
            <a:endParaRPr kumimoji="1" lang="zh-CN" altLang="en-US"/>
          </a:p>
        </p:txBody>
      </p:sp>
      <p:sp>
        <p:nvSpPr>
          <p:cNvPr id="6" name="标题 1"/>
          <p:cNvSpPr txBox="1"/>
          <p:nvPr/>
        </p:nvSpPr>
        <p:spPr>
          <a:xfrm>
            <a:off x="942454" y="2028495"/>
            <a:ext cx="5002373" cy="3652471"/>
          </a:xfrm>
          <a:prstGeom prst="snip1Rect">
            <a:avLst>
              <a:gd name="adj" fmla="val 50000"/>
            </a:avLst>
          </a:prstGeom>
          <a:solidFill>
            <a:schemeClr val="bg1"/>
          </a:solidFill>
          <a:ln w="12700" cap="sq">
            <a:noFill/>
            <a:miter/>
          </a:ln>
          <a:effectLst>
            <a:outerShdw blurRad="342900" dist="139700" algn="l" rotWithShape="0">
              <a:schemeClr val="accent2">
                <a:lumMod val="50000"/>
                <a:alpha val="11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212771" y="2830423"/>
            <a:ext cx="4056602" cy="914609"/>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03103B">
                    <a:alpha val="100000"/>
                  </a:srgbClr>
                </a:solidFill>
                <a:latin typeface="poppins-bold"/>
                <a:ea typeface="poppins-bold"/>
                <a:cs typeface="poppins-bold"/>
              </a:rPr>
              <a:t>Dashboard Overview</a:t>
            </a:r>
            <a:endParaRPr kumimoji="1" lang="zh-CN" altLang="en-US"/>
          </a:p>
        </p:txBody>
      </p:sp>
      <p:sp>
        <p:nvSpPr>
          <p:cNvPr id="8" name="标题 1"/>
          <p:cNvSpPr txBox="1"/>
          <p:nvPr/>
        </p:nvSpPr>
        <p:spPr>
          <a:xfrm>
            <a:off x="1212771" y="3818966"/>
            <a:ext cx="4461739" cy="1592119"/>
          </a:xfrm>
          <a:prstGeom prst="rect">
            <a:avLst/>
          </a:prstGeom>
          <a:noFill/>
          <a:ln>
            <a:noFill/>
          </a:ln>
        </p:spPr>
        <p:txBody>
          <a:bodyPr vert="horz" wrap="square" lIns="91440" tIns="45720" rIns="91440" bIns="45720" rtlCol="0" anchor="t"/>
          <a:lstStyle/>
          <a:p>
            <a:pPr algn="l"/>
            <a:r>
              <a:rPr kumimoji="1" lang="en-US" altLang="zh-CN" sz="1400">
                <a:ln w="12700">
                  <a:noFill/>
                </a:ln>
                <a:solidFill>
                  <a:srgbClr val="404040">
                    <a:alpha val="100000"/>
                  </a:srgbClr>
                </a:solidFill>
                <a:latin typeface="Poppins"/>
                <a:ea typeface="Poppins"/>
                <a:cs typeface="Poppins"/>
              </a:rPr>
              <a:t>The dashboard provides a comprehensive visual representation of data, allowing users to monitor key performance indicators and assess policy adherence efficiently.</a:t>
            </a:r>
            <a:endParaRPr kumimoji="1" lang="zh-CN" altLang="en-US"/>
          </a:p>
        </p:txBody>
      </p:sp>
      <p:sp>
        <p:nvSpPr>
          <p:cNvPr id="9" name="标题 1"/>
          <p:cNvSpPr txBox="1"/>
          <p:nvPr/>
        </p:nvSpPr>
        <p:spPr>
          <a:xfrm>
            <a:off x="6231463" y="2036941"/>
            <a:ext cx="5072438" cy="3936810"/>
          </a:xfrm>
          <a:prstGeom prst="snip1Rect">
            <a:avLst>
              <a:gd name="adj" fmla="val 15301"/>
            </a:avLst>
          </a:prstGeom>
          <a:solidFill>
            <a:schemeClr val="bg1"/>
          </a:solidFill>
          <a:ln w="12700" cap="sq">
            <a:noFill/>
            <a:miter/>
          </a:ln>
          <a:effectLst>
            <a:outerShdw blurRad="342900" dist="139700" algn="l" rotWithShape="0">
              <a:schemeClr val="accent2">
                <a:lumMod val="50000"/>
                <a:alpha val="11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9748345" y="2097185"/>
            <a:ext cx="1473200" cy="1018540"/>
          </a:xfrm>
          <a:prstGeom prst="rect">
            <a:avLst/>
          </a:prstGeom>
          <a:noFill/>
          <a:ln>
            <a:noFill/>
          </a:ln>
        </p:spPr>
        <p:txBody>
          <a:bodyPr vert="horz" wrap="square" lIns="91440" tIns="45720" rIns="91440" bIns="45720" rtlCol="0" anchor="t">
            <a:spAutoFit/>
          </a:bodyPr>
          <a:lstStyle/>
          <a:p>
            <a:pPr algn="l"/>
            <a:r>
              <a:rPr kumimoji="1" lang="en-US" altLang="zh-CN" sz="6600">
                <a:ln w="12700">
                  <a:noFill/>
                </a:ln>
                <a:solidFill>
                  <a:srgbClr val="D9D9D9">
                    <a:alpha val="100000"/>
                  </a:srgbClr>
                </a:solidFill>
                <a:latin typeface="poppins-bold"/>
                <a:ea typeface="poppins-bold"/>
                <a:cs typeface="poppins-bold"/>
              </a:rPr>
              <a:t>02</a:t>
            </a:r>
            <a:endParaRPr kumimoji="1" lang="zh-CN" altLang="en-US"/>
          </a:p>
        </p:txBody>
      </p:sp>
      <p:sp>
        <p:nvSpPr>
          <p:cNvPr id="11" name="标题 1"/>
          <p:cNvSpPr txBox="1"/>
          <p:nvPr/>
        </p:nvSpPr>
        <p:spPr>
          <a:xfrm>
            <a:off x="6285817" y="2028495"/>
            <a:ext cx="5002373" cy="3652471"/>
          </a:xfrm>
          <a:prstGeom prst="snip1Rect">
            <a:avLst>
              <a:gd name="adj" fmla="val 50000"/>
            </a:avLst>
          </a:prstGeom>
          <a:solidFill>
            <a:schemeClr val="bg1"/>
          </a:solidFill>
          <a:ln w="12700" cap="sq">
            <a:noFill/>
            <a:miter/>
          </a:ln>
          <a:effectLst>
            <a:outerShdw blurRad="342900" dist="139700" algn="l" rotWithShape="0">
              <a:schemeClr val="accent2">
                <a:lumMod val="50000"/>
                <a:alpha val="11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556134" y="2830423"/>
            <a:ext cx="4056602" cy="914609"/>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03103B">
                    <a:alpha val="100000"/>
                  </a:srgbClr>
                </a:solidFill>
                <a:latin typeface="poppins-bold"/>
                <a:ea typeface="poppins-bold"/>
                <a:cs typeface="poppins-bold"/>
              </a:rPr>
              <a:t>Analytics and Reporting Tools</a:t>
            </a:r>
            <a:endParaRPr kumimoji="1" lang="zh-CN" altLang="en-US"/>
          </a:p>
        </p:txBody>
      </p:sp>
      <p:sp>
        <p:nvSpPr>
          <p:cNvPr id="13" name="标题 1"/>
          <p:cNvSpPr txBox="1"/>
          <p:nvPr/>
        </p:nvSpPr>
        <p:spPr>
          <a:xfrm>
            <a:off x="6556134" y="3818965"/>
            <a:ext cx="4461739" cy="1592119"/>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404040">
                    <a:alpha val="100000"/>
                  </a:srgbClr>
                </a:solidFill>
                <a:latin typeface="Poppins"/>
                <a:ea typeface="Poppins"/>
                <a:cs typeface="Poppins"/>
              </a:rPr>
              <a:t>These tools facilitate data analysis through various metrics and generate reports, enabling organizations to identify trends, anomalies, and areas for improvement in policy implementation.</a:t>
            </a:r>
            <a:endParaRPr kumimoji="1" lang="zh-CN" altLang="en-US" dirty="0"/>
          </a:p>
        </p:txBody>
      </p:sp>
      <p:sp>
        <p:nvSpPr>
          <p:cNvPr id="14" name="标题 1"/>
          <p:cNvSpPr txBox="1"/>
          <p:nvPr/>
        </p:nvSpPr>
        <p:spPr>
          <a:xfrm>
            <a:off x="172720" y="247319"/>
            <a:ext cx="11442700" cy="523220"/>
          </a:xfrm>
          <a:prstGeom prst="rect">
            <a:avLst/>
          </a:prstGeom>
          <a:noFill/>
          <a:ln>
            <a:noFill/>
          </a:ln>
        </p:spPr>
        <p:txBody>
          <a:bodyPr vert="horz" wrap="square" lIns="91440" tIns="45720" rIns="91440" bIns="45720" rtlCol="0" anchor="t">
            <a:spAutoFit/>
          </a:bodyPr>
          <a:lstStyle/>
          <a:p>
            <a:pPr algn="l"/>
            <a:r>
              <a:rPr kumimoji="1" lang="en-US" altLang="zh-CN" sz="2800" dirty="0">
                <a:ln w="12700">
                  <a:noFill/>
                </a:ln>
                <a:solidFill>
                  <a:srgbClr val="262626">
                    <a:alpha val="100000"/>
                  </a:srgbClr>
                </a:solidFill>
                <a:latin typeface="poppins-bold"/>
                <a:ea typeface="poppins-bold"/>
                <a:cs typeface="poppins-bold"/>
              </a:rPr>
              <a:t>Tools for Investigation of Policy Matches</a:t>
            </a:r>
            <a:endParaRPr kumimoji="1" lang="zh-CN" altLang="en-US" dirty="0"/>
          </a:p>
        </p:txBody>
      </p:sp>
      <p:cxnSp>
        <p:nvCxnSpPr>
          <p:cNvPr id="15"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6"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a:off x="3904795" y="3351891"/>
            <a:ext cx="246736" cy="138110"/>
          </a:xfrm>
          <a:prstGeom prst="triangle">
            <a:avLst/>
          </a:prstGeom>
          <a:solidFill>
            <a:schemeClr val="accent1"/>
          </a:solidFill>
          <a:ln cap="sq">
            <a:noFill/>
          </a:ln>
          <a:effectLst/>
        </p:spPr>
        <p:txBody>
          <a:bodyPr vert="horz" wrap="square" lIns="91440" tIns="45720" rIns="91440" bIns="45720" rtlCol="0" anchor="t"/>
          <a:lstStyle/>
          <a:p>
            <a:pPr algn="l"/>
            <a:endParaRPr kumimoji="1" lang="zh-CN" altLang="en-US"/>
          </a:p>
        </p:txBody>
      </p:sp>
      <p:sp>
        <p:nvSpPr>
          <p:cNvPr id="4" name="标题 1"/>
          <p:cNvSpPr txBox="1"/>
          <p:nvPr/>
        </p:nvSpPr>
        <p:spPr>
          <a:xfrm rot="10800000">
            <a:off x="8124709" y="3351890"/>
            <a:ext cx="246736" cy="138110"/>
          </a:xfrm>
          <a:prstGeom prst="triangle">
            <a:avLst/>
          </a:pr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5" name="标题 1"/>
          <p:cNvSpPr txBox="1"/>
          <p:nvPr/>
        </p:nvSpPr>
        <p:spPr>
          <a:xfrm>
            <a:off x="2516632" y="3623535"/>
            <a:ext cx="2944368" cy="567466"/>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262626">
                    <a:alpha val="100000"/>
                  </a:srgbClr>
                </a:solidFill>
                <a:latin typeface="poppins-bold"/>
                <a:ea typeface="poppins-bold"/>
                <a:cs typeface="poppins-bold"/>
              </a:rPr>
              <a:t>Steps in the Investigation</a:t>
            </a:r>
            <a:endParaRPr kumimoji="1" lang="zh-CN" altLang="en-US"/>
          </a:p>
        </p:txBody>
      </p:sp>
      <p:sp>
        <p:nvSpPr>
          <p:cNvPr id="6" name="标题 1"/>
          <p:cNvSpPr txBox="1"/>
          <p:nvPr/>
        </p:nvSpPr>
        <p:spPr>
          <a:xfrm>
            <a:off x="2516632" y="4264673"/>
            <a:ext cx="2946908" cy="1854188"/>
          </a:xfrm>
          <a:prstGeom prst="rect">
            <a:avLst/>
          </a:prstGeom>
          <a:noFill/>
          <a:ln cap="sq">
            <a:noFill/>
          </a:ln>
          <a:effectLst/>
        </p:spPr>
        <p:txBody>
          <a:bodyPr vert="horz" wrap="square" lIns="64008" tIns="32004" rIns="64008" bIns="32004" rtlCol="0" anchor="t"/>
          <a:lstStyle/>
          <a:p>
            <a:pPr algn="ctr"/>
            <a:r>
              <a:rPr kumimoji="1" lang="en-US" altLang="zh-CN" sz="1206">
                <a:ln w="12700">
                  <a:noFill/>
                </a:ln>
                <a:solidFill>
                  <a:srgbClr val="404040">
                    <a:alpha val="100000"/>
                  </a:srgbClr>
                </a:solidFill>
                <a:latin typeface="Poppins"/>
                <a:ea typeface="Poppins"/>
                <a:cs typeface="Poppins"/>
              </a:rPr>
              <a:t>The investigation process involves several systematic steps, including initial data collection, analysis, verification of findings, and documentation for transparency and accountability.</a:t>
            </a:r>
            <a:endParaRPr kumimoji="1" lang="zh-CN" altLang="en-US"/>
          </a:p>
        </p:txBody>
      </p:sp>
      <p:sp>
        <p:nvSpPr>
          <p:cNvPr id="7" name="标题 1"/>
          <p:cNvSpPr txBox="1"/>
          <p:nvPr/>
        </p:nvSpPr>
        <p:spPr>
          <a:xfrm>
            <a:off x="6759406" y="3623534"/>
            <a:ext cx="2943394" cy="567466"/>
          </a:xfrm>
          <a:prstGeom prst="rect">
            <a:avLst/>
          </a:prstGeom>
          <a:noFill/>
          <a:ln cap="sq">
            <a:noFill/>
          </a:ln>
          <a:effectLst/>
        </p:spPr>
        <p:txBody>
          <a:bodyPr vert="horz" wrap="square" lIns="64008" tIns="32004" rIns="64008" bIns="32004" rtlCol="0" anchor="b"/>
          <a:lstStyle/>
          <a:p>
            <a:pPr algn="ctr"/>
            <a:r>
              <a:rPr kumimoji="1" lang="en-US" altLang="zh-CN" sz="1502">
                <a:ln w="12700">
                  <a:noFill/>
                </a:ln>
                <a:solidFill>
                  <a:srgbClr val="262626">
                    <a:alpha val="100000"/>
                  </a:srgbClr>
                </a:solidFill>
                <a:latin typeface="poppins-bold"/>
                <a:ea typeface="poppins-bold"/>
                <a:cs typeface="poppins-bold"/>
              </a:rPr>
              <a:t>Role of Compliance Officers</a:t>
            </a:r>
            <a:endParaRPr kumimoji="1" lang="zh-CN" altLang="en-US"/>
          </a:p>
        </p:txBody>
      </p:sp>
      <p:sp>
        <p:nvSpPr>
          <p:cNvPr id="8" name="标题 1"/>
          <p:cNvSpPr txBox="1"/>
          <p:nvPr/>
        </p:nvSpPr>
        <p:spPr>
          <a:xfrm>
            <a:off x="6759406" y="4264672"/>
            <a:ext cx="2946908" cy="1854188"/>
          </a:xfrm>
          <a:prstGeom prst="rect">
            <a:avLst/>
          </a:prstGeom>
          <a:noFill/>
          <a:ln cap="sq">
            <a:noFill/>
          </a:ln>
          <a:effectLst/>
        </p:spPr>
        <p:txBody>
          <a:bodyPr vert="horz" wrap="square" lIns="64008" tIns="32004" rIns="64008" bIns="32004" rtlCol="0" anchor="t"/>
          <a:lstStyle/>
          <a:p>
            <a:pPr algn="ctr"/>
            <a:r>
              <a:rPr kumimoji="1" lang="en-US" altLang="zh-CN" sz="1206">
                <a:ln w="12700">
                  <a:noFill/>
                </a:ln>
                <a:solidFill>
                  <a:srgbClr val="404040">
                    <a:alpha val="100000"/>
                  </a:srgbClr>
                </a:solidFill>
                <a:latin typeface="Poppins"/>
                <a:ea typeface="Poppins"/>
                <a:cs typeface="Poppins"/>
              </a:rPr>
              <a:t>Compliance officers play a crucial role by ensuring that all investigations are conducted fairly and in alignment with legal standards, while also providing guidance on regulatory requirements.</a:t>
            </a:r>
            <a:endParaRPr kumimoji="1" lang="zh-CN" altLang="en-US"/>
          </a:p>
        </p:txBody>
      </p:sp>
      <p:sp>
        <p:nvSpPr>
          <p:cNvPr id="9" name="标题 1"/>
          <p:cNvSpPr txBox="1"/>
          <p:nvPr/>
        </p:nvSpPr>
        <p:spPr>
          <a:xfrm rot="20700000">
            <a:off x="3320087"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alpha val="20000"/>
                </a:schemeClr>
              </a:gs>
              <a:gs pos="100000">
                <a:schemeClr val="accent1">
                  <a:lumMod val="60000"/>
                  <a:lumOff val="40000"/>
                </a:schemeClr>
              </a:gs>
            </a:gsLst>
            <a:lin ang="5400000" scaled="0"/>
          </a:gradFill>
          <a:ln cap="sq">
            <a:noFill/>
          </a:ln>
          <a:effectLst>
            <a:outerShdw blurRad="330200" dist="203200" dir="5400000" sx="90000" sy="90000" algn="t" rotWithShape="0">
              <a:schemeClr val="accent1">
                <a:lumMod val="50000"/>
                <a:alpha val="65000"/>
              </a:schemeClr>
            </a:outerShdw>
          </a:effectLst>
        </p:spPr>
        <p:txBody>
          <a:bodyPr vert="horz" wrap="square" lIns="91440" tIns="45720" rIns="91440" bIns="45720" rtlCol="0" anchor="t"/>
          <a:lstStyle/>
          <a:p>
            <a:pPr algn="l"/>
            <a:endParaRPr kumimoji="1" lang="zh-CN" altLang="en-US"/>
          </a:p>
        </p:txBody>
      </p:sp>
      <p:sp>
        <p:nvSpPr>
          <p:cNvPr id="10" name="标题 1"/>
          <p:cNvSpPr txBox="1"/>
          <p:nvPr/>
        </p:nvSpPr>
        <p:spPr>
          <a:xfrm rot="20700000">
            <a:off x="3393038" y="1973154"/>
            <a:ext cx="1270250"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gs>
              <a:gs pos="100000">
                <a:schemeClr val="accent1">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3770271" y="2283218"/>
            <a:ext cx="515784" cy="51578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rot="9000000">
            <a:off x="7540001"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alpha val="20000"/>
                </a:schemeClr>
              </a:gs>
              <a:gs pos="100000">
                <a:schemeClr val="accent2">
                  <a:lumMod val="60000"/>
                  <a:lumOff val="40000"/>
                </a:schemeClr>
              </a:gs>
            </a:gsLst>
            <a:lin ang="5400000" scaled="0"/>
          </a:gradFill>
          <a:ln cap="sq">
            <a:noFill/>
          </a:ln>
          <a:effectLst>
            <a:outerShdw blurRad="330200" dist="203200" dir="5400000" sx="90000" sy="90000" algn="t" rotWithShape="0">
              <a:schemeClr val="accent2">
                <a:lumMod val="50000"/>
                <a:alpha val="65000"/>
              </a:schemeClr>
            </a:outerShdw>
          </a:effectLst>
        </p:spPr>
        <p:txBody>
          <a:bodyPr vert="horz" wrap="square" lIns="91440" tIns="45720" rIns="91440" bIns="45720" rtlCol="0" anchor="t"/>
          <a:lstStyle/>
          <a:p>
            <a:pPr algn="l"/>
            <a:endParaRPr kumimoji="1" lang="zh-CN" altLang="en-US"/>
          </a:p>
        </p:txBody>
      </p:sp>
      <p:sp>
        <p:nvSpPr>
          <p:cNvPr id="13" name="标题 1"/>
          <p:cNvSpPr txBox="1"/>
          <p:nvPr/>
        </p:nvSpPr>
        <p:spPr>
          <a:xfrm rot="9000000">
            <a:off x="7612952" y="1973154"/>
            <a:ext cx="1270248"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gs>
              <a:gs pos="100000">
                <a:schemeClr val="accent2">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4" name="标题 1"/>
          <p:cNvSpPr txBox="1"/>
          <p:nvPr/>
        </p:nvSpPr>
        <p:spPr>
          <a:xfrm>
            <a:off x="7990184" y="2298039"/>
            <a:ext cx="515784" cy="48613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poppins-bold"/>
                <a:ea typeface="poppins-bold"/>
                <a:cs typeface="poppins-bold"/>
              </a:rPr>
              <a:t>Process of Investigation</a:t>
            </a:r>
            <a:endParaRPr kumimoji="1" lang="zh-CN" altLang="en-US"/>
          </a:p>
        </p:txBody>
      </p:sp>
      <p:cxnSp>
        <p:nvCxnSpPr>
          <p:cNvPr id="16"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7"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29885" t="9947" r="13572" b="22235"/>
          <a:stretch>
            <a:fillRect/>
          </a:stretch>
        </p:blipFill>
        <p:spPr>
          <a:xfrm>
            <a:off x="660400" y="1480667"/>
            <a:ext cx="5400000" cy="4320000"/>
          </a:xfrm>
          <a:custGeom>
            <a:avLst/>
            <a:gdLst/>
            <a:ahLst/>
            <a:cxnLst/>
            <a:rect l="l" t="t" r="r" b="b"/>
            <a:pathLst>
              <a:path w="5400000" h="4320000">
                <a:moveTo>
                  <a:pt x="0" y="187272"/>
                </a:moveTo>
                <a:cubicBezTo>
                  <a:pt x="0" y="83845"/>
                  <a:pt x="83845" y="0"/>
                  <a:pt x="187272" y="0"/>
                </a:cubicBezTo>
                <a:lnTo>
                  <a:pt x="5212728" y="0"/>
                </a:lnTo>
                <a:cubicBezTo>
                  <a:pt x="5316155" y="0"/>
                  <a:pt x="5400000" y="83845"/>
                  <a:pt x="5400000" y="187272"/>
                </a:cubicBezTo>
                <a:lnTo>
                  <a:pt x="5400000" y="4132728"/>
                </a:lnTo>
                <a:cubicBezTo>
                  <a:pt x="5400000" y="4236155"/>
                  <a:pt x="5316155" y="4320000"/>
                  <a:pt x="5212728" y="4320000"/>
                </a:cubicBezTo>
                <a:lnTo>
                  <a:pt x="187272" y="4320000"/>
                </a:lnTo>
                <a:cubicBezTo>
                  <a:pt x="83845" y="4320000"/>
                  <a:pt x="0" y="4236155"/>
                  <a:pt x="0" y="4132728"/>
                </a:cubicBezTo>
                <a:close/>
              </a:path>
            </a:pathLst>
          </a:custGeom>
          <a:noFill/>
          <a:ln>
            <a:noFill/>
          </a:ln>
        </p:spPr>
      </p:pic>
      <p:sp>
        <p:nvSpPr>
          <p:cNvPr id="4" name="标题 1"/>
          <p:cNvSpPr txBox="1"/>
          <p:nvPr/>
        </p:nvSpPr>
        <p:spPr>
          <a:xfrm>
            <a:off x="6060400" y="1463733"/>
            <a:ext cx="5458500" cy="4320000"/>
          </a:xfrm>
          <a:prstGeom prst="roundRect">
            <a:avLst>
              <a:gd name="adj" fmla="val 3530"/>
            </a:avLst>
          </a:prstGeom>
          <a:solidFill>
            <a:schemeClr val="bg1">
              <a:lumMod val="95000"/>
            </a:schemeClr>
          </a:solidFill>
          <a:ln w="9525"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587967" y="1881731"/>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Frequency of Reviews</a:t>
            </a:r>
            <a:endParaRPr kumimoji="1" lang="zh-CN" altLang="en-US"/>
          </a:p>
        </p:txBody>
      </p:sp>
      <p:sp>
        <p:nvSpPr>
          <p:cNvPr id="6" name="标题 1"/>
          <p:cNvSpPr txBox="1"/>
          <p:nvPr/>
        </p:nvSpPr>
        <p:spPr>
          <a:xfrm>
            <a:off x="6587967" y="2344086"/>
            <a:ext cx="4680000" cy="12600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Establishing a consistent frequency for reviews, whether weekly, monthly, or quarterly, helps maintain oversight and fosters an environment of continual assessment and improvement.</a:t>
            </a:r>
            <a:endParaRPr kumimoji="1" lang="zh-CN" altLang="en-US"/>
          </a:p>
        </p:txBody>
      </p:sp>
      <p:sp>
        <p:nvSpPr>
          <p:cNvPr id="7" name="标题 1"/>
          <p:cNvSpPr txBox="1"/>
          <p:nvPr/>
        </p:nvSpPr>
        <p:spPr>
          <a:xfrm>
            <a:off x="6587967" y="3812714"/>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Documentation and Record Keeping</a:t>
            </a:r>
            <a:endParaRPr kumimoji="1" lang="zh-CN" altLang="en-US"/>
          </a:p>
        </p:txBody>
      </p:sp>
      <p:sp>
        <p:nvSpPr>
          <p:cNvPr id="8" name="标题 1"/>
          <p:cNvSpPr txBox="1"/>
          <p:nvPr/>
        </p:nvSpPr>
        <p:spPr>
          <a:xfrm>
            <a:off x="6587967" y="4275069"/>
            <a:ext cx="4680000" cy="126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Proper documentation and record keeping are essential for tracking the outcomes of monitoring activities. This practice facilitates accountability and provides valuable historical data for future reference.</a:t>
            </a:r>
            <a:endParaRPr kumimoji="1" lang="zh-CN" altLang="en-US" sz="2400" dirty="0"/>
          </a:p>
        </p:txBody>
      </p:sp>
      <p:sp>
        <p:nvSpPr>
          <p:cNvPr id="9" name="标题 1"/>
          <p:cNvSpPr txBox="1"/>
          <p:nvPr/>
        </p:nvSpPr>
        <p:spPr>
          <a:xfrm>
            <a:off x="5738592" y="1830932"/>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5918592" y="2010932"/>
            <a:ext cx="288001" cy="288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738592" y="3761915"/>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5918592" y="3952706"/>
            <a:ext cx="288000" cy="26641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poppins-bold"/>
                <a:ea typeface="poppins-bold"/>
                <a:cs typeface="poppins-bold"/>
              </a:rPr>
              <a:t>Regular Review Processes</a:t>
            </a:r>
            <a:endParaRPr kumimoji="1" lang="zh-CN" altLang="en-US"/>
          </a:p>
        </p:txBody>
      </p:sp>
      <p:cxnSp>
        <p:nvCxnSpPr>
          <p:cNvPr id="14"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5"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30347-FB03-46DF-0A83-DEDD85D660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C15939-0E04-F381-6BA2-CC6D12A1E7CF}"/>
              </a:ext>
            </a:extLst>
          </p:cNvPr>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a:extLst>
              <a:ext uri="{FF2B5EF4-FFF2-40B4-BE49-F238E27FC236}">
                <a16:creationId xmlns:a16="http://schemas.microsoft.com/office/drawing/2014/main" id="{D00EE83B-C898-9D27-7AF2-9C6D99FE9214}"/>
              </a:ext>
            </a:extLst>
          </p:cNvPr>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a:extLst>
              <a:ext uri="{FF2B5EF4-FFF2-40B4-BE49-F238E27FC236}">
                <a16:creationId xmlns:a16="http://schemas.microsoft.com/office/drawing/2014/main" id="{20C75398-7EF2-D47C-66A6-25D324EC2F45}"/>
              </a:ext>
            </a:extLst>
          </p:cNvPr>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a:extLst>
              <a:ext uri="{FF2B5EF4-FFF2-40B4-BE49-F238E27FC236}">
                <a16:creationId xmlns:a16="http://schemas.microsoft.com/office/drawing/2014/main" id="{F2338355-D67F-8C0A-5CB9-5DCC0C3440D3}"/>
              </a:ext>
            </a:extLst>
          </p:cNvPr>
          <p:cNvGrpSpPr/>
          <p:nvPr/>
        </p:nvGrpSpPr>
        <p:grpSpPr>
          <a:xfrm>
            <a:off x="9190827" y="208603"/>
            <a:ext cx="2991107" cy="1064494"/>
            <a:chOff x="9190827" y="208603"/>
            <a:chExt cx="2991107" cy="1064494"/>
          </a:xfrm>
        </p:grpSpPr>
        <p:grpSp>
          <p:nvGrpSpPr>
            <p:cNvPr id="7" name="Group 6">
              <a:extLst>
                <a:ext uri="{FF2B5EF4-FFF2-40B4-BE49-F238E27FC236}">
                  <a16:creationId xmlns:a16="http://schemas.microsoft.com/office/drawing/2014/main" id="{C7C3979B-2293-3AB1-4642-5D80DFBAB5E8}"/>
                </a:ext>
              </a:extLst>
            </p:cNvPr>
            <p:cNvGrpSpPr/>
            <p:nvPr/>
          </p:nvGrpSpPr>
          <p:grpSpPr>
            <a:xfrm>
              <a:off x="10052774" y="934058"/>
              <a:ext cx="1552690" cy="292017"/>
              <a:chOff x="10052774" y="934058"/>
              <a:chExt cx="1552690" cy="292017"/>
            </a:xfrm>
          </p:grpSpPr>
          <p:sp>
            <p:nvSpPr>
              <p:cNvPr id="8" name="标题 1">
                <a:extLst>
                  <a:ext uri="{FF2B5EF4-FFF2-40B4-BE49-F238E27FC236}">
                    <a16:creationId xmlns:a16="http://schemas.microsoft.com/office/drawing/2014/main" id="{FE5C19C6-E3B1-86C6-A34F-47C7870F1A74}"/>
                  </a:ext>
                </a:extLst>
              </p:cNvPr>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a:extLst>
                  <a:ext uri="{FF2B5EF4-FFF2-40B4-BE49-F238E27FC236}">
                    <a16:creationId xmlns:a16="http://schemas.microsoft.com/office/drawing/2014/main" id="{2BD9043F-1177-89D2-7033-613712F6B04F}"/>
                  </a:ext>
                </a:extLst>
              </p:cNvPr>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a:extLst>
                <a:ext uri="{FF2B5EF4-FFF2-40B4-BE49-F238E27FC236}">
                  <a16:creationId xmlns:a16="http://schemas.microsoft.com/office/drawing/2014/main" id="{FA4553D3-A911-B178-1B69-842181DB617D}"/>
                </a:ext>
              </a:extLst>
            </p:cNvPr>
            <p:cNvGrpSpPr/>
            <p:nvPr/>
          </p:nvGrpSpPr>
          <p:grpSpPr>
            <a:xfrm>
              <a:off x="9190827" y="208603"/>
              <a:ext cx="1552730" cy="291976"/>
              <a:chOff x="9190827" y="208603"/>
              <a:chExt cx="1552730" cy="291976"/>
            </a:xfrm>
          </p:grpSpPr>
          <p:sp>
            <p:nvSpPr>
              <p:cNvPr id="11" name="标题 1">
                <a:extLst>
                  <a:ext uri="{FF2B5EF4-FFF2-40B4-BE49-F238E27FC236}">
                    <a16:creationId xmlns:a16="http://schemas.microsoft.com/office/drawing/2014/main" id="{61C3E76B-94D7-5A8F-2360-BE1D5EC374A9}"/>
                  </a:ext>
                </a:extLst>
              </p:cNvPr>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a:extLst>
                  <a:ext uri="{FF2B5EF4-FFF2-40B4-BE49-F238E27FC236}">
                    <a16:creationId xmlns:a16="http://schemas.microsoft.com/office/drawing/2014/main" id="{3862CC09-5893-D1BF-9BAB-A2B3F74B136D}"/>
                  </a:ext>
                </a:extLst>
              </p:cNvPr>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a:extLst>
                <a:ext uri="{FF2B5EF4-FFF2-40B4-BE49-F238E27FC236}">
                  <a16:creationId xmlns:a16="http://schemas.microsoft.com/office/drawing/2014/main" id="{15E17D10-81B2-735E-864C-5F18C6F6D530}"/>
                </a:ext>
              </a:extLst>
            </p:cNvPr>
            <p:cNvGrpSpPr/>
            <p:nvPr/>
          </p:nvGrpSpPr>
          <p:grpSpPr>
            <a:xfrm>
              <a:off x="10608730" y="438571"/>
              <a:ext cx="491177" cy="296671"/>
              <a:chOff x="10608730" y="438571"/>
              <a:chExt cx="491177" cy="296671"/>
            </a:xfrm>
          </p:grpSpPr>
          <p:sp>
            <p:nvSpPr>
              <p:cNvPr id="14" name="标题 1">
                <a:extLst>
                  <a:ext uri="{FF2B5EF4-FFF2-40B4-BE49-F238E27FC236}">
                    <a16:creationId xmlns:a16="http://schemas.microsoft.com/office/drawing/2014/main" id="{C651E121-7346-DA05-5837-EAB51553D60E}"/>
                  </a:ext>
                </a:extLst>
              </p:cNvPr>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a:extLst>
                  <a:ext uri="{FF2B5EF4-FFF2-40B4-BE49-F238E27FC236}">
                    <a16:creationId xmlns:a16="http://schemas.microsoft.com/office/drawing/2014/main" id="{F2ABCB99-F19B-4EE2-CB99-BE9B08967A33}"/>
                  </a:ext>
                </a:extLst>
              </p:cNvPr>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a:extLst>
                  <a:ext uri="{FF2B5EF4-FFF2-40B4-BE49-F238E27FC236}">
                    <a16:creationId xmlns:a16="http://schemas.microsoft.com/office/drawing/2014/main" id="{0AA0FFC9-B479-8D56-9867-0E83BA508B7C}"/>
                  </a:ext>
                </a:extLst>
              </p:cNvPr>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a:extLst>
                <a:ext uri="{FF2B5EF4-FFF2-40B4-BE49-F238E27FC236}">
                  <a16:creationId xmlns:a16="http://schemas.microsoft.com/office/drawing/2014/main" id="{687A4E31-EF3D-FABB-D112-69B02B3DFB55}"/>
                </a:ext>
              </a:extLst>
            </p:cNvPr>
            <p:cNvGrpSpPr/>
            <p:nvPr/>
          </p:nvGrpSpPr>
          <p:grpSpPr>
            <a:xfrm>
              <a:off x="10285216" y="976425"/>
              <a:ext cx="491167" cy="296672"/>
              <a:chOff x="10285216" y="976425"/>
              <a:chExt cx="491167" cy="296672"/>
            </a:xfrm>
          </p:grpSpPr>
          <p:sp>
            <p:nvSpPr>
              <p:cNvPr id="18" name="标题 1">
                <a:extLst>
                  <a:ext uri="{FF2B5EF4-FFF2-40B4-BE49-F238E27FC236}">
                    <a16:creationId xmlns:a16="http://schemas.microsoft.com/office/drawing/2014/main" id="{7B1F635B-40DE-3DC8-1BC0-3B3DDE317EB5}"/>
                  </a:ext>
                </a:extLst>
              </p:cNvPr>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a:extLst>
                  <a:ext uri="{FF2B5EF4-FFF2-40B4-BE49-F238E27FC236}">
                    <a16:creationId xmlns:a16="http://schemas.microsoft.com/office/drawing/2014/main" id="{08393D6D-7AD7-2E51-AF21-A6941857F82A}"/>
                  </a:ext>
                </a:extLst>
              </p:cNvPr>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a:extLst>
                  <a:ext uri="{FF2B5EF4-FFF2-40B4-BE49-F238E27FC236}">
                    <a16:creationId xmlns:a16="http://schemas.microsoft.com/office/drawing/2014/main" id="{5C95C93D-1816-2C02-51BF-10546EC8A8D2}"/>
                  </a:ext>
                </a:extLst>
              </p:cNvPr>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a:extLst>
                <a:ext uri="{FF2B5EF4-FFF2-40B4-BE49-F238E27FC236}">
                  <a16:creationId xmlns:a16="http://schemas.microsoft.com/office/drawing/2014/main" id="{41A223C6-46D3-5E08-E262-BBCDB03469F2}"/>
                </a:ext>
              </a:extLst>
            </p:cNvPr>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a:extLst>
                <a:ext uri="{FF2B5EF4-FFF2-40B4-BE49-F238E27FC236}">
                  <a16:creationId xmlns:a16="http://schemas.microsoft.com/office/drawing/2014/main" id="{529E05D8-65FF-A799-8AB4-E6C31325F6AB}"/>
                </a:ext>
              </a:extLst>
            </p:cNvPr>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a:extLst>
              <a:ext uri="{FF2B5EF4-FFF2-40B4-BE49-F238E27FC236}">
                <a16:creationId xmlns:a16="http://schemas.microsoft.com/office/drawing/2014/main" id="{E5F5D5F9-9037-FCF6-19DE-B7342B4D81FF}"/>
              </a:ext>
            </a:extLst>
          </p:cNvPr>
          <p:cNvGrpSpPr/>
          <p:nvPr/>
        </p:nvGrpSpPr>
        <p:grpSpPr>
          <a:xfrm>
            <a:off x="7371609" y="4027943"/>
            <a:ext cx="6172387" cy="2196668"/>
            <a:chOff x="7371609" y="4027943"/>
            <a:chExt cx="6172387" cy="2196668"/>
          </a:xfrm>
        </p:grpSpPr>
        <p:grpSp>
          <p:nvGrpSpPr>
            <p:cNvPr id="24" name="Group 23">
              <a:extLst>
                <a:ext uri="{FF2B5EF4-FFF2-40B4-BE49-F238E27FC236}">
                  <a16:creationId xmlns:a16="http://schemas.microsoft.com/office/drawing/2014/main" id="{FCC4AF50-40B9-B6A4-8006-0CF36F2E2D4C}"/>
                </a:ext>
              </a:extLst>
            </p:cNvPr>
            <p:cNvGrpSpPr/>
            <p:nvPr/>
          </p:nvGrpSpPr>
          <p:grpSpPr>
            <a:xfrm>
              <a:off x="9150306" y="5524977"/>
              <a:ext cx="3204099" cy="602601"/>
              <a:chOff x="9150306" y="5524977"/>
              <a:chExt cx="3204099" cy="602601"/>
            </a:xfrm>
          </p:grpSpPr>
          <p:sp>
            <p:nvSpPr>
              <p:cNvPr id="25" name="标题 1">
                <a:extLst>
                  <a:ext uri="{FF2B5EF4-FFF2-40B4-BE49-F238E27FC236}">
                    <a16:creationId xmlns:a16="http://schemas.microsoft.com/office/drawing/2014/main" id="{82610A6D-42D8-F297-F6D1-133B5EA49C4F}"/>
                  </a:ext>
                </a:extLst>
              </p:cNvPr>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a:extLst>
                  <a:ext uri="{FF2B5EF4-FFF2-40B4-BE49-F238E27FC236}">
                    <a16:creationId xmlns:a16="http://schemas.microsoft.com/office/drawing/2014/main" id="{FED4AFDC-778A-A7DE-8557-AD1CE64D18B6}"/>
                  </a:ext>
                </a:extLst>
              </p:cNvPr>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a:extLst>
                <a:ext uri="{FF2B5EF4-FFF2-40B4-BE49-F238E27FC236}">
                  <a16:creationId xmlns:a16="http://schemas.microsoft.com/office/drawing/2014/main" id="{2EE0C292-5D7C-B58D-5F7F-D5068FA7B7BD}"/>
                </a:ext>
              </a:extLst>
            </p:cNvPr>
            <p:cNvGrpSpPr/>
            <p:nvPr/>
          </p:nvGrpSpPr>
          <p:grpSpPr>
            <a:xfrm>
              <a:off x="7371609" y="4027943"/>
              <a:ext cx="3204183" cy="602516"/>
              <a:chOff x="7371609" y="4027943"/>
              <a:chExt cx="3204183" cy="602516"/>
            </a:xfrm>
          </p:grpSpPr>
          <p:sp>
            <p:nvSpPr>
              <p:cNvPr id="28" name="标题 1">
                <a:extLst>
                  <a:ext uri="{FF2B5EF4-FFF2-40B4-BE49-F238E27FC236}">
                    <a16:creationId xmlns:a16="http://schemas.microsoft.com/office/drawing/2014/main" id="{37E04AA7-437D-9B75-6A48-1996CD3A81FD}"/>
                  </a:ext>
                </a:extLst>
              </p:cNvPr>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a:extLst>
                  <a:ext uri="{FF2B5EF4-FFF2-40B4-BE49-F238E27FC236}">
                    <a16:creationId xmlns:a16="http://schemas.microsoft.com/office/drawing/2014/main" id="{F2AF732D-FA81-416C-97AB-B38B9AB86589}"/>
                  </a:ext>
                </a:extLst>
              </p:cNvPr>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a:extLst>
                <a:ext uri="{FF2B5EF4-FFF2-40B4-BE49-F238E27FC236}">
                  <a16:creationId xmlns:a16="http://schemas.microsoft.com/office/drawing/2014/main" id="{5B872562-E1B5-14C1-177D-2EFB073F2D19}"/>
                </a:ext>
              </a:extLst>
            </p:cNvPr>
            <p:cNvGrpSpPr/>
            <p:nvPr/>
          </p:nvGrpSpPr>
          <p:grpSpPr>
            <a:xfrm>
              <a:off x="10297564" y="4502499"/>
              <a:ext cx="1013583" cy="612206"/>
              <a:chOff x="10297564" y="4502499"/>
              <a:chExt cx="1013583" cy="612206"/>
            </a:xfrm>
          </p:grpSpPr>
          <p:sp>
            <p:nvSpPr>
              <p:cNvPr id="31" name="标题 1">
                <a:extLst>
                  <a:ext uri="{FF2B5EF4-FFF2-40B4-BE49-F238E27FC236}">
                    <a16:creationId xmlns:a16="http://schemas.microsoft.com/office/drawing/2014/main" id="{07153187-E027-179E-6AD1-E5F9B3FBCCE8}"/>
                  </a:ext>
                </a:extLst>
              </p:cNvPr>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a:extLst>
                  <a:ext uri="{FF2B5EF4-FFF2-40B4-BE49-F238E27FC236}">
                    <a16:creationId xmlns:a16="http://schemas.microsoft.com/office/drawing/2014/main" id="{1515E4B0-6B12-4EF6-26ED-F85EBC93989E}"/>
                  </a:ext>
                </a:extLst>
              </p:cNvPr>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a:extLst>
                  <a:ext uri="{FF2B5EF4-FFF2-40B4-BE49-F238E27FC236}">
                    <a16:creationId xmlns:a16="http://schemas.microsoft.com/office/drawing/2014/main" id="{69DD469C-726A-EA50-103D-115092F3DD5B}"/>
                  </a:ext>
                </a:extLst>
              </p:cNvPr>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a:extLst>
                <a:ext uri="{FF2B5EF4-FFF2-40B4-BE49-F238E27FC236}">
                  <a16:creationId xmlns:a16="http://schemas.microsoft.com/office/drawing/2014/main" id="{5763438F-6023-27F0-98A8-EF865C3D013D}"/>
                </a:ext>
              </a:extLst>
            </p:cNvPr>
            <p:cNvGrpSpPr/>
            <p:nvPr/>
          </p:nvGrpSpPr>
          <p:grpSpPr>
            <a:xfrm>
              <a:off x="9629967" y="5612405"/>
              <a:ext cx="1013562" cy="612206"/>
              <a:chOff x="9629967" y="5612405"/>
              <a:chExt cx="1013562" cy="612206"/>
            </a:xfrm>
          </p:grpSpPr>
          <p:sp>
            <p:nvSpPr>
              <p:cNvPr id="35" name="标题 1">
                <a:extLst>
                  <a:ext uri="{FF2B5EF4-FFF2-40B4-BE49-F238E27FC236}">
                    <a16:creationId xmlns:a16="http://schemas.microsoft.com/office/drawing/2014/main" id="{A1528544-503C-EAEA-A802-DC383FD2EFB4}"/>
                  </a:ext>
                </a:extLst>
              </p:cNvPr>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a:extLst>
                  <a:ext uri="{FF2B5EF4-FFF2-40B4-BE49-F238E27FC236}">
                    <a16:creationId xmlns:a16="http://schemas.microsoft.com/office/drawing/2014/main" id="{6959F926-A953-DA5C-0EF8-196226811075}"/>
                  </a:ext>
                </a:extLst>
              </p:cNvPr>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a:extLst>
                  <a:ext uri="{FF2B5EF4-FFF2-40B4-BE49-F238E27FC236}">
                    <a16:creationId xmlns:a16="http://schemas.microsoft.com/office/drawing/2014/main" id="{E7829502-A301-626E-7104-5E7C12594662}"/>
                  </a:ext>
                </a:extLst>
              </p:cNvPr>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a:extLst>
                <a:ext uri="{FF2B5EF4-FFF2-40B4-BE49-F238E27FC236}">
                  <a16:creationId xmlns:a16="http://schemas.microsoft.com/office/drawing/2014/main" id="{538A5FDE-A8F7-CFE1-9F3E-9102C9B3B87D}"/>
                </a:ext>
              </a:extLst>
            </p:cNvPr>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a:extLst>
                <a:ext uri="{FF2B5EF4-FFF2-40B4-BE49-F238E27FC236}">
                  <a16:creationId xmlns:a16="http://schemas.microsoft.com/office/drawing/2014/main" id="{64CF3E8C-F8F7-78DE-736C-454D9E43A6ED}"/>
                </a:ext>
              </a:extLst>
            </p:cNvPr>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a:extLst>
              <a:ext uri="{FF2B5EF4-FFF2-40B4-BE49-F238E27FC236}">
                <a16:creationId xmlns:a16="http://schemas.microsoft.com/office/drawing/2014/main" id="{CD3B862F-DC29-A717-8162-E208EDF6FD09}"/>
              </a:ext>
            </a:extLst>
          </p:cNvPr>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dirty="0">
                <a:ln w="12700">
                  <a:noFill/>
                </a:ln>
                <a:solidFill>
                  <a:srgbClr val="FFFFFF">
                    <a:alpha val="100000"/>
                  </a:srgbClr>
                </a:solidFill>
                <a:latin typeface="poppins-bold"/>
                <a:ea typeface="poppins-bold"/>
                <a:cs typeface="poppins-bold"/>
              </a:rPr>
              <a:t>Role of Reviewers in Communication Compliance</a:t>
            </a:r>
            <a:endParaRPr kumimoji="1" lang="zh-CN" altLang="en-US" dirty="0"/>
          </a:p>
        </p:txBody>
      </p:sp>
      <p:sp>
        <p:nvSpPr>
          <p:cNvPr id="41" name="标题 1">
            <a:extLst>
              <a:ext uri="{FF2B5EF4-FFF2-40B4-BE49-F238E27FC236}">
                <a16:creationId xmlns:a16="http://schemas.microsoft.com/office/drawing/2014/main" id="{BFBD3359-A9A7-BAE3-F618-2593B0CBA518}"/>
              </a:ext>
            </a:extLst>
          </p:cNvPr>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04</a:t>
            </a:r>
            <a:endParaRPr kumimoji="1" lang="zh-CN" altLang="en-US" dirty="0"/>
          </a:p>
        </p:txBody>
      </p:sp>
      <p:sp>
        <p:nvSpPr>
          <p:cNvPr id="42" name="标题 1">
            <a:extLst>
              <a:ext uri="{FF2B5EF4-FFF2-40B4-BE49-F238E27FC236}">
                <a16:creationId xmlns:a16="http://schemas.microsoft.com/office/drawing/2014/main" id="{D5B2FBBC-566B-DCD1-46FF-0F051B1CB211}"/>
              </a:ext>
            </a:extLst>
          </p:cNvPr>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a:extLst>
              <a:ext uri="{FF2B5EF4-FFF2-40B4-BE49-F238E27FC236}">
                <a16:creationId xmlns:a16="http://schemas.microsoft.com/office/drawing/2014/main" id="{266FAF3E-2444-629A-1537-516D50BEA8C5}"/>
              </a:ext>
            </a:extLst>
          </p:cNvPr>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extLst>
      <p:ext uri="{BB962C8B-B14F-4D97-AF65-F5344CB8AC3E}">
        <p14:creationId xmlns:p14="http://schemas.microsoft.com/office/powerpoint/2010/main" val="155760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091155" y="1235242"/>
            <a:ext cx="8702842" cy="2261938"/>
          </a:xfrm>
          <a:prstGeom prst="roundRect">
            <a:avLst>
              <a:gd name="adj" fmla="val 582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385303" y="1229688"/>
            <a:ext cx="1772652" cy="2273048"/>
          </a:xfrm>
          <a:prstGeom prst="roundRect">
            <a:avLst>
              <a:gd name="adj" fmla="val 964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839745" y="2133600"/>
            <a:ext cx="6689558" cy="1058779"/>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Poppins"/>
                <a:ea typeface="Poppins"/>
                <a:cs typeface="Poppins"/>
              </a:rPr>
              <a:t>Reviewers are tasked with evaluating the quality and integrity of data (communications) and its alignment with established communication compliance policies, ensuring that it meets organizational standards and compliance requirements.</a:t>
            </a:r>
            <a:endParaRPr kumimoji="1" lang="zh-CN" altLang="en-US" dirty="0"/>
          </a:p>
        </p:txBody>
      </p:sp>
      <p:sp>
        <p:nvSpPr>
          <p:cNvPr id="6" name="标题 1"/>
          <p:cNvSpPr txBox="1"/>
          <p:nvPr/>
        </p:nvSpPr>
        <p:spPr>
          <a:xfrm>
            <a:off x="3839741" y="1459163"/>
            <a:ext cx="6689557" cy="44733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Data Assessment</a:t>
            </a:r>
            <a:endParaRPr kumimoji="1" lang="zh-CN" altLang="en-US"/>
          </a:p>
        </p:txBody>
      </p:sp>
      <p:cxnSp>
        <p:nvCxnSpPr>
          <p:cNvPr id="7" name="标题 1"/>
          <p:cNvCxnSpPr/>
          <p:nvPr/>
        </p:nvCxnSpPr>
        <p:spPr>
          <a:xfrm>
            <a:off x="3831723" y="1955295"/>
            <a:ext cx="6689559" cy="0"/>
          </a:xfrm>
          <a:prstGeom prst="line">
            <a:avLst/>
          </a:prstGeom>
          <a:noFill/>
          <a:ln w="6350" cap="sq">
            <a:solidFill>
              <a:schemeClr val="bg1"/>
            </a:solidFill>
            <a:miter/>
          </a:ln>
        </p:spPr>
      </p:cxnSp>
      <p:pic>
        <p:nvPicPr>
          <p:cNvPr id="8" name="Picture 7"/>
          <p:cNvPicPr>
            <a:picLocks noChangeAspect="1"/>
          </p:cNvPicPr>
          <p:nvPr/>
        </p:nvPicPr>
        <p:blipFill>
          <a:blip r:embed="rId2">
            <a:alphaModFix/>
          </a:blip>
          <a:srcRect l="38757" t="7576" r="10407" b="5776"/>
          <a:stretch>
            <a:fillRect/>
          </a:stretch>
        </p:blipFill>
        <p:spPr>
          <a:xfrm>
            <a:off x="1714166" y="1313611"/>
            <a:ext cx="1852863" cy="2105202"/>
          </a:xfrm>
          <a:custGeom>
            <a:avLst/>
            <a:gdLst/>
            <a:ahLst/>
            <a:cxnLst/>
            <a:rect l="l" t="t" r="r" b="b"/>
            <a:pathLst>
              <a:path w="1852863" h="2105202">
                <a:moveTo>
                  <a:pt x="178616" y="0"/>
                </a:moveTo>
                <a:lnTo>
                  <a:pt x="1674247" y="0"/>
                </a:lnTo>
                <a:cubicBezTo>
                  <a:pt x="1772894" y="0"/>
                  <a:pt x="1852863" y="79969"/>
                  <a:pt x="1852863" y="178616"/>
                </a:cubicBezTo>
                <a:lnTo>
                  <a:pt x="1852863" y="1926586"/>
                </a:lnTo>
                <a:cubicBezTo>
                  <a:pt x="1852863" y="2025233"/>
                  <a:pt x="1772894" y="2105202"/>
                  <a:pt x="1674247" y="2105202"/>
                </a:cubicBezTo>
                <a:lnTo>
                  <a:pt x="178616" y="2105202"/>
                </a:lnTo>
                <a:cubicBezTo>
                  <a:pt x="79969" y="2105202"/>
                  <a:pt x="0" y="2025233"/>
                  <a:pt x="0" y="1926586"/>
                </a:cubicBezTo>
                <a:lnTo>
                  <a:pt x="0" y="178616"/>
                </a:lnTo>
                <a:cubicBezTo>
                  <a:pt x="0" y="79969"/>
                  <a:pt x="79969" y="0"/>
                  <a:pt x="178616" y="0"/>
                </a:cubicBezTo>
                <a:close/>
              </a:path>
            </a:pathLst>
          </a:custGeom>
          <a:noFill/>
          <a:ln>
            <a:noFill/>
          </a:ln>
        </p:spPr>
      </p:pic>
      <p:sp>
        <p:nvSpPr>
          <p:cNvPr id="9" name="标题 1"/>
          <p:cNvSpPr txBox="1"/>
          <p:nvPr/>
        </p:nvSpPr>
        <p:spPr>
          <a:xfrm>
            <a:off x="2091155" y="3681038"/>
            <a:ext cx="8702842" cy="2261938"/>
          </a:xfrm>
          <a:prstGeom prst="roundRect">
            <a:avLst>
              <a:gd name="adj" fmla="val 582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385303" y="3675484"/>
            <a:ext cx="1772652" cy="2273048"/>
          </a:xfrm>
          <a:prstGeom prst="roundRect">
            <a:avLst>
              <a:gd name="adj" fmla="val 964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839745" y="4579396"/>
            <a:ext cx="6689558" cy="1058779"/>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Poppins"/>
                <a:ea typeface="Poppins"/>
                <a:cs typeface="Poppins"/>
              </a:rPr>
              <a:t>Reviewers analyze potential risks associated with specific types of communication, identifying vulnerabilities that could impact data security and regulatory compliance.</a:t>
            </a:r>
            <a:endParaRPr kumimoji="1" lang="zh-CN" altLang="en-US" dirty="0"/>
          </a:p>
        </p:txBody>
      </p:sp>
      <p:sp>
        <p:nvSpPr>
          <p:cNvPr id="12" name="标题 1"/>
          <p:cNvSpPr txBox="1"/>
          <p:nvPr/>
        </p:nvSpPr>
        <p:spPr>
          <a:xfrm>
            <a:off x="3839741" y="3904959"/>
            <a:ext cx="6689557" cy="44733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Risk Evaluation</a:t>
            </a:r>
            <a:endParaRPr kumimoji="1" lang="zh-CN" altLang="en-US"/>
          </a:p>
        </p:txBody>
      </p:sp>
      <p:cxnSp>
        <p:nvCxnSpPr>
          <p:cNvPr id="13" name="标题 1"/>
          <p:cNvCxnSpPr/>
          <p:nvPr/>
        </p:nvCxnSpPr>
        <p:spPr>
          <a:xfrm>
            <a:off x="3831723" y="4401091"/>
            <a:ext cx="6689559" cy="0"/>
          </a:xfrm>
          <a:prstGeom prst="line">
            <a:avLst/>
          </a:prstGeom>
          <a:noFill/>
          <a:ln w="6350" cap="sq">
            <a:solidFill>
              <a:schemeClr val="bg1"/>
            </a:solidFill>
            <a:miter/>
          </a:ln>
        </p:spPr>
      </p:cxnSp>
      <p:pic>
        <p:nvPicPr>
          <p:cNvPr id="14" name="Picture 13"/>
          <p:cNvPicPr>
            <a:picLocks noChangeAspect="1"/>
          </p:cNvPicPr>
          <p:nvPr/>
        </p:nvPicPr>
        <p:blipFill>
          <a:blip r:embed="rId3">
            <a:alphaModFix/>
          </a:blip>
          <a:srcRect l="22845" r="22845"/>
          <a:stretch>
            <a:fillRect/>
          </a:stretch>
        </p:blipFill>
        <p:spPr>
          <a:xfrm>
            <a:off x="1714166" y="3759407"/>
            <a:ext cx="1852863" cy="2105202"/>
          </a:xfrm>
          <a:custGeom>
            <a:avLst/>
            <a:gdLst/>
            <a:ahLst/>
            <a:cxnLst/>
            <a:rect l="l" t="t" r="r" b="b"/>
            <a:pathLst>
              <a:path w="1852863" h="2105202">
                <a:moveTo>
                  <a:pt x="178616" y="0"/>
                </a:moveTo>
                <a:lnTo>
                  <a:pt x="1674247" y="0"/>
                </a:lnTo>
                <a:cubicBezTo>
                  <a:pt x="1772894" y="0"/>
                  <a:pt x="1852863" y="79969"/>
                  <a:pt x="1852863" y="178616"/>
                </a:cubicBezTo>
                <a:lnTo>
                  <a:pt x="1852863" y="1926586"/>
                </a:lnTo>
                <a:cubicBezTo>
                  <a:pt x="1852863" y="2025233"/>
                  <a:pt x="1772894" y="2105202"/>
                  <a:pt x="1674247" y="2105202"/>
                </a:cubicBezTo>
                <a:lnTo>
                  <a:pt x="178616" y="2105202"/>
                </a:lnTo>
                <a:cubicBezTo>
                  <a:pt x="79969" y="2105202"/>
                  <a:pt x="0" y="2025233"/>
                  <a:pt x="0" y="1926586"/>
                </a:cubicBezTo>
                <a:lnTo>
                  <a:pt x="0" y="178616"/>
                </a:lnTo>
                <a:cubicBezTo>
                  <a:pt x="0" y="79969"/>
                  <a:pt x="79969" y="0"/>
                  <a:pt x="178616" y="0"/>
                </a:cubicBezTo>
                <a:close/>
              </a:path>
            </a:pathLst>
          </a:custGeom>
          <a:noFill/>
          <a:ln>
            <a:noFill/>
          </a:ln>
        </p:spPr>
      </p:pic>
      <p:sp>
        <p:nvSpPr>
          <p:cNvPr id="15"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Responsibilities of Reviewers</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V="1">
            <a:off x="66040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5751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Internal reviewers are employees within the organization responsible for conducting regular assessments of data management practices and adherence to company policies.</a:t>
            </a:r>
            <a:endParaRPr kumimoji="1" lang="zh-CN" altLang="en-US" dirty="0"/>
          </a:p>
        </p:txBody>
      </p:sp>
      <p:sp>
        <p:nvSpPr>
          <p:cNvPr id="5" name="标题 1"/>
          <p:cNvSpPr txBox="1"/>
          <p:nvPr/>
        </p:nvSpPr>
        <p:spPr>
          <a:xfrm>
            <a:off x="84698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01</a:t>
            </a:r>
            <a:endParaRPr kumimoji="1" lang="zh-CN" altLang="en-US"/>
          </a:p>
        </p:txBody>
      </p:sp>
      <p:sp>
        <p:nvSpPr>
          <p:cNvPr id="6" name="标题 1"/>
          <p:cNvSpPr txBox="1"/>
          <p:nvPr/>
        </p:nvSpPr>
        <p:spPr>
          <a:xfrm>
            <a:off x="526418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89617" y="1808550"/>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flipV="1">
            <a:off x="85751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46982" y="2324100"/>
            <a:ext cx="4635818" cy="713130"/>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Internal Reviewers</a:t>
            </a:r>
            <a:endParaRPr kumimoji="1" lang="zh-CN" altLang="en-US"/>
          </a:p>
        </p:txBody>
      </p:sp>
      <p:sp>
        <p:nvSpPr>
          <p:cNvPr id="10" name="标题 1"/>
          <p:cNvSpPr txBox="1"/>
          <p:nvPr/>
        </p:nvSpPr>
        <p:spPr>
          <a:xfrm flipV="1">
            <a:off x="629869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49580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External stakeholders include third-party auditors and consultants who provide an independent review of data practices, ensuring objectivity and compliance with industry regulations. In the case of harassing communications, for example, there may be external legal impacts.</a:t>
            </a:r>
            <a:endParaRPr kumimoji="1" lang="zh-CN" altLang="en-US" dirty="0"/>
          </a:p>
        </p:txBody>
      </p:sp>
      <p:sp>
        <p:nvSpPr>
          <p:cNvPr id="12" name="标题 1"/>
          <p:cNvSpPr txBox="1"/>
          <p:nvPr/>
        </p:nvSpPr>
        <p:spPr>
          <a:xfrm>
            <a:off x="648527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02</a:t>
            </a:r>
            <a:endParaRPr kumimoji="1" lang="zh-CN" altLang="en-US"/>
          </a:p>
        </p:txBody>
      </p:sp>
      <p:sp>
        <p:nvSpPr>
          <p:cNvPr id="13" name="标题 1"/>
          <p:cNvSpPr txBox="1"/>
          <p:nvPr/>
        </p:nvSpPr>
        <p:spPr>
          <a:xfrm>
            <a:off x="1090247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1027907" y="1799487"/>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flipV="1">
            <a:off x="649580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85272" y="2323757"/>
            <a:ext cx="4635818" cy="713473"/>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External Stakeholders</a:t>
            </a:r>
            <a:endParaRPr kumimoji="1" lang="zh-CN" altLang="en-US"/>
          </a:p>
        </p:txBody>
      </p:sp>
      <p:sp>
        <p:nvSpPr>
          <p:cNvPr id="17"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8"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Types of Reviewers</a:t>
            </a: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1693203"/>
            <a:ext cx="12192000" cy="3960000"/>
          </a:xfrm>
          <a:prstGeom prst="rect">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00474" y="1270937"/>
            <a:ext cx="327132" cy="18466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101567" y="1286962"/>
            <a:ext cx="270357" cy="15261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440700" y="1300205"/>
            <a:ext cx="223436" cy="12612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724947" y="1311150"/>
            <a:ext cx="184658" cy="10423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970064" y="1320195"/>
            <a:ext cx="152610" cy="86147"/>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074475" y="5808797"/>
            <a:ext cx="327132" cy="18466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0475568" y="5824822"/>
            <a:ext cx="270357" cy="15261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814701" y="5838065"/>
            <a:ext cx="223436" cy="12612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1098948" y="5849010"/>
            <a:ext cx="184658" cy="10423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1344065" y="5858055"/>
            <a:ext cx="152610" cy="86147"/>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0800000" flipH="1" flipV="1">
            <a:off x="916466" y="2174973"/>
            <a:ext cx="1375056" cy="1213695"/>
          </a:xfrm>
          <a:custGeom>
            <a:avLst/>
            <a:gdLst>
              <a:gd name="connsiteX0" fmla="*/ 526864 w 1833866"/>
              <a:gd name="connsiteY0" fmla="*/ 36427 h 1618665"/>
              <a:gd name="connsiteX1" fmla="*/ 493684 w 1833866"/>
              <a:gd name="connsiteY1" fmla="*/ 43126 h 1618665"/>
              <a:gd name="connsiteX2" fmla="*/ 480154 w 1833866"/>
              <a:gd name="connsiteY2" fmla="*/ 52249 h 1618665"/>
              <a:gd name="connsiteX3" fmla="*/ 465487 w 1833866"/>
              <a:gd name="connsiteY3" fmla="*/ 59406 h 1618665"/>
              <a:gd name="connsiteX4" fmla="*/ 443096 w 1833866"/>
              <a:gd name="connsiteY4" fmla="*/ 84792 h 1618665"/>
              <a:gd name="connsiteX5" fmla="*/ 52704 w 1833866"/>
              <a:gd name="connsiteY5" fmla="*/ 760969 h 1618665"/>
              <a:gd name="connsiteX6" fmla="*/ 41915 w 1833866"/>
              <a:gd name="connsiteY6" fmla="*/ 793054 h 1618665"/>
              <a:gd name="connsiteX7" fmla="*/ 42450 w 1833866"/>
              <a:gd name="connsiteY7" fmla="*/ 817660 h 1618665"/>
              <a:gd name="connsiteX8" fmla="*/ 42466 w 1833866"/>
              <a:gd name="connsiteY8" fmla="*/ 817710 h 1618665"/>
              <a:gd name="connsiteX9" fmla="*/ 41915 w 1833866"/>
              <a:gd name="connsiteY9" fmla="*/ 825613 h 1618665"/>
              <a:gd name="connsiteX10" fmla="*/ 52704 w 1833866"/>
              <a:gd name="connsiteY10" fmla="*/ 857698 h 1618665"/>
              <a:gd name="connsiteX11" fmla="*/ 443095 w 1833866"/>
              <a:gd name="connsiteY11" fmla="*/ 1533875 h 1618665"/>
              <a:gd name="connsiteX12" fmla="*/ 465486 w 1833866"/>
              <a:gd name="connsiteY12" fmla="*/ 1559261 h 1618665"/>
              <a:gd name="connsiteX13" fmla="*/ 480153 w 1833866"/>
              <a:gd name="connsiteY13" fmla="*/ 1566418 h 1618665"/>
              <a:gd name="connsiteX14" fmla="*/ 493683 w 1833866"/>
              <a:gd name="connsiteY14" fmla="*/ 1575541 h 1618665"/>
              <a:gd name="connsiteX15" fmla="*/ 526864 w 1833866"/>
              <a:gd name="connsiteY15" fmla="*/ 1582239 h 1618665"/>
              <a:gd name="connsiteX16" fmla="*/ 1307647 w 1833866"/>
              <a:gd name="connsiteY16" fmla="*/ 1582239 h 1618665"/>
              <a:gd name="connsiteX17" fmla="*/ 1340827 w 1833866"/>
              <a:gd name="connsiteY17" fmla="*/ 1575541 h 1618665"/>
              <a:gd name="connsiteX18" fmla="*/ 1354358 w 1833866"/>
              <a:gd name="connsiteY18" fmla="*/ 1566418 h 1618665"/>
              <a:gd name="connsiteX19" fmla="*/ 1369024 w 1833866"/>
              <a:gd name="connsiteY19" fmla="*/ 1559261 h 1618665"/>
              <a:gd name="connsiteX20" fmla="*/ 1391416 w 1833866"/>
              <a:gd name="connsiteY20" fmla="*/ 1533875 h 1618665"/>
              <a:gd name="connsiteX21" fmla="*/ 1781808 w 1833866"/>
              <a:gd name="connsiteY21" fmla="*/ 857698 h 1618665"/>
              <a:gd name="connsiteX22" fmla="*/ 1792597 w 1833866"/>
              <a:gd name="connsiteY22" fmla="*/ 825613 h 1618665"/>
              <a:gd name="connsiteX23" fmla="*/ 1791462 w 1833866"/>
              <a:gd name="connsiteY23" fmla="*/ 809333 h 1618665"/>
              <a:gd name="connsiteX24" fmla="*/ 1792597 w 1833866"/>
              <a:gd name="connsiteY24" fmla="*/ 793054 h 1618665"/>
              <a:gd name="connsiteX25" fmla="*/ 1781808 w 1833866"/>
              <a:gd name="connsiteY25" fmla="*/ 760969 h 1618665"/>
              <a:gd name="connsiteX26" fmla="*/ 1391416 w 1833866"/>
              <a:gd name="connsiteY26" fmla="*/ 84792 h 1618665"/>
              <a:gd name="connsiteX27" fmla="*/ 1369024 w 1833866"/>
              <a:gd name="connsiteY27" fmla="*/ 59406 h 1618665"/>
              <a:gd name="connsiteX28" fmla="*/ 1354358 w 1833866"/>
              <a:gd name="connsiteY28" fmla="*/ 52249 h 1618665"/>
              <a:gd name="connsiteX29" fmla="*/ 1340828 w 1833866"/>
              <a:gd name="connsiteY29" fmla="*/ 43126 h 1618665"/>
              <a:gd name="connsiteX30" fmla="*/ 1307647 w 1833866"/>
              <a:gd name="connsiteY30" fmla="*/ 36427 h 1618665"/>
              <a:gd name="connsiteX31" fmla="*/ 508481 w 1833866"/>
              <a:gd name="connsiteY31" fmla="*/ 0 h 1618665"/>
              <a:gd name="connsiteX32" fmla="*/ 1326061 w 1833866"/>
              <a:gd name="connsiteY32" fmla="*/ 0 h 1618665"/>
              <a:gd name="connsiteX33" fmla="*/ 1360806 w 1833866"/>
              <a:gd name="connsiteY33" fmla="*/ 7015 h 1618665"/>
              <a:gd name="connsiteX34" fmla="*/ 1374973 w 1833866"/>
              <a:gd name="connsiteY34" fmla="*/ 16567 h 1618665"/>
              <a:gd name="connsiteX35" fmla="*/ 1390331 w 1833866"/>
              <a:gd name="connsiteY35" fmla="*/ 24062 h 1618665"/>
              <a:gd name="connsiteX36" fmla="*/ 1413778 w 1833866"/>
              <a:gd name="connsiteY36" fmla="*/ 50644 h 1618665"/>
              <a:gd name="connsiteX37" fmla="*/ 1822568 w 1833866"/>
              <a:gd name="connsiteY37" fmla="*/ 758690 h 1618665"/>
              <a:gd name="connsiteX38" fmla="*/ 1833866 w 1833866"/>
              <a:gd name="connsiteY38" fmla="*/ 792286 h 1618665"/>
              <a:gd name="connsiteX39" fmla="*/ 1832677 w 1833866"/>
              <a:gd name="connsiteY39" fmla="*/ 809333 h 1618665"/>
              <a:gd name="connsiteX40" fmla="*/ 1833866 w 1833866"/>
              <a:gd name="connsiteY40" fmla="*/ 826380 h 1618665"/>
              <a:gd name="connsiteX41" fmla="*/ 1822568 w 1833866"/>
              <a:gd name="connsiteY41" fmla="*/ 859977 h 1618665"/>
              <a:gd name="connsiteX42" fmla="*/ 1413778 w 1833866"/>
              <a:gd name="connsiteY42" fmla="*/ 1568022 h 1618665"/>
              <a:gd name="connsiteX43" fmla="*/ 1390331 w 1833866"/>
              <a:gd name="connsiteY43" fmla="*/ 1594604 h 1618665"/>
              <a:gd name="connsiteX44" fmla="*/ 1374973 w 1833866"/>
              <a:gd name="connsiteY44" fmla="*/ 1602098 h 1618665"/>
              <a:gd name="connsiteX45" fmla="*/ 1360805 w 1833866"/>
              <a:gd name="connsiteY45" fmla="*/ 1611651 h 1618665"/>
              <a:gd name="connsiteX46" fmla="*/ 1326061 w 1833866"/>
              <a:gd name="connsiteY46" fmla="*/ 1618665 h 1618665"/>
              <a:gd name="connsiteX47" fmla="*/ 508481 w 1833866"/>
              <a:gd name="connsiteY47" fmla="*/ 1618665 h 1618665"/>
              <a:gd name="connsiteX48" fmla="*/ 473736 w 1833866"/>
              <a:gd name="connsiteY48" fmla="*/ 1611651 h 1618665"/>
              <a:gd name="connsiteX49" fmla="*/ 459568 w 1833866"/>
              <a:gd name="connsiteY49" fmla="*/ 1602098 h 1618665"/>
              <a:gd name="connsiteX50" fmla="*/ 444210 w 1833866"/>
              <a:gd name="connsiteY50" fmla="*/ 1594604 h 1618665"/>
              <a:gd name="connsiteX51" fmla="*/ 420764 w 1833866"/>
              <a:gd name="connsiteY51" fmla="*/ 1568022 h 1618665"/>
              <a:gd name="connsiteX52" fmla="*/ 11974 w 1833866"/>
              <a:gd name="connsiteY52" fmla="*/ 859977 h 1618665"/>
              <a:gd name="connsiteX53" fmla="*/ 676 w 1833866"/>
              <a:gd name="connsiteY53" fmla="*/ 826380 h 1618665"/>
              <a:gd name="connsiteX54" fmla="*/ 1253 w 1833866"/>
              <a:gd name="connsiteY54" fmla="*/ 818104 h 1618665"/>
              <a:gd name="connsiteX55" fmla="*/ 1237 w 1833866"/>
              <a:gd name="connsiteY55" fmla="*/ 818052 h 1618665"/>
              <a:gd name="connsiteX56" fmla="*/ 676 w 1833866"/>
              <a:gd name="connsiteY56" fmla="*/ 792286 h 1618665"/>
              <a:gd name="connsiteX57" fmla="*/ 11974 w 1833866"/>
              <a:gd name="connsiteY57" fmla="*/ 758690 h 1618665"/>
              <a:gd name="connsiteX58" fmla="*/ 420764 w 1833866"/>
              <a:gd name="connsiteY58" fmla="*/ 50644 h 1618665"/>
              <a:gd name="connsiteX59" fmla="*/ 444210 w 1833866"/>
              <a:gd name="connsiteY59" fmla="*/ 24062 h 1618665"/>
              <a:gd name="connsiteX60" fmla="*/ 459569 w 1833866"/>
              <a:gd name="connsiteY60" fmla="*/ 16567 h 1618665"/>
              <a:gd name="connsiteX61" fmla="*/ 473737 w 1833866"/>
              <a:gd name="connsiteY61" fmla="*/ 7015 h 1618665"/>
              <a:gd name="connsiteX62" fmla="*/ 508481 w 1833866"/>
              <a:gd name="connsiteY62" fmla="*/ 0 h 1618665"/>
            </a:gdLst>
            <a:ahLst/>
            <a:cxnLst/>
            <a:rect l="l" t="t" r="r" b="b"/>
            <a:pathLst>
              <a:path w="1833866" h="1618665">
                <a:moveTo>
                  <a:pt x="526864" y="36427"/>
                </a:moveTo>
                <a:cubicBezTo>
                  <a:pt x="515094" y="36427"/>
                  <a:pt x="503881" y="38813"/>
                  <a:pt x="493684" y="43126"/>
                </a:cubicBezTo>
                <a:lnTo>
                  <a:pt x="480154" y="52249"/>
                </a:lnTo>
                <a:lnTo>
                  <a:pt x="465487" y="59406"/>
                </a:lnTo>
                <a:cubicBezTo>
                  <a:pt x="456652" y="66081"/>
                  <a:pt x="448980" y="74599"/>
                  <a:pt x="443096" y="84792"/>
                </a:cubicBezTo>
                <a:lnTo>
                  <a:pt x="52704" y="760969"/>
                </a:lnTo>
                <a:cubicBezTo>
                  <a:pt x="46819" y="771162"/>
                  <a:pt x="43278" y="782065"/>
                  <a:pt x="41915" y="793054"/>
                </a:cubicBezTo>
                <a:cubicBezTo>
                  <a:pt x="40892" y="801296"/>
                  <a:pt x="41094" y="809586"/>
                  <a:pt x="42450" y="817660"/>
                </a:cubicBezTo>
                <a:lnTo>
                  <a:pt x="42466" y="817710"/>
                </a:lnTo>
                <a:lnTo>
                  <a:pt x="41915" y="825613"/>
                </a:lnTo>
                <a:cubicBezTo>
                  <a:pt x="43278" y="836602"/>
                  <a:pt x="46819" y="847505"/>
                  <a:pt x="52704" y="857698"/>
                </a:cubicBezTo>
                <a:lnTo>
                  <a:pt x="443095" y="1533875"/>
                </a:lnTo>
                <a:cubicBezTo>
                  <a:pt x="448980" y="1544068"/>
                  <a:pt x="456652" y="1552586"/>
                  <a:pt x="465486" y="1559261"/>
                </a:cubicBezTo>
                <a:lnTo>
                  <a:pt x="480153" y="1566418"/>
                </a:lnTo>
                <a:lnTo>
                  <a:pt x="493683" y="1575541"/>
                </a:lnTo>
                <a:cubicBezTo>
                  <a:pt x="503881" y="1579854"/>
                  <a:pt x="515094" y="1582239"/>
                  <a:pt x="526864" y="1582239"/>
                </a:cubicBezTo>
                <a:lnTo>
                  <a:pt x="1307647" y="1582239"/>
                </a:lnTo>
                <a:cubicBezTo>
                  <a:pt x="1319416" y="1582239"/>
                  <a:pt x="1330630" y="1579854"/>
                  <a:pt x="1340827" y="1575541"/>
                </a:cubicBezTo>
                <a:lnTo>
                  <a:pt x="1354358" y="1566418"/>
                </a:lnTo>
                <a:lnTo>
                  <a:pt x="1369024" y="1559261"/>
                </a:lnTo>
                <a:cubicBezTo>
                  <a:pt x="1377859" y="1552586"/>
                  <a:pt x="1385530" y="1544068"/>
                  <a:pt x="1391416" y="1533875"/>
                </a:cubicBezTo>
                <a:lnTo>
                  <a:pt x="1781808" y="857698"/>
                </a:lnTo>
                <a:cubicBezTo>
                  <a:pt x="1787693" y="847505"/>
                  <a:pt x="1791234" y="836602"/>
                  <a:pt x="1792597" y="825613"/>
                </a:cubicBezTo>
                <a:lnTo>
                  <a:pt x="1791462" y="809333"/>
                </a:lnTo>
                <a:lnTo>
                  <a:pt x="1792597" y="793054"/>
                </a:lnTo>
                <a:cubicBezTo>
                  <a:pt x="1791234" y="782065"/>
                  <a:pt x="1787693" y="771162"/>
                  <a:pt x="1781808" y="760969"/>
                </a:cubicBezTo>
                <a:lnTo>
                  <a:pt x="1391416" y="84792"/>
                </a:lnTo>
                <a:cubicBezTo>
                  <a:pt x="1385531" y="74599"/>
                  <a:pt x="1377859" y="66081"/>
                  <a:pt x="1369024" y="59406"/>
                </a:cubicBezTo>
                <a:lnTo>
                  <a:pt x="1354358" y="52249"/>
                </a:lnTo>
                <a:lnTo>
                  <a:pt x="1340828" y="43126"/>
                </a:lnTo>
                <a:cubicBezTo>
                  <a:pt x="1330630" y="38813"/>
                  <a:pt x="1319417" y="36427"/>
                  <a:pt x="1307647" y="36427"/>
                </a:cubicBezTo>
                <a:close/>
                <a:moveTo>
                  <a:pt x="508481" y="0"/>
                </a:moveTo>
                <a:lnTo>
                  <a:pt x="1326061" y="0"/>
                </a:lnTo>
                <a:cubicBezTo>
                  <a:pt x="1338386" y="0"/>
                  <a:pt x="1350127" y="2498"/>
                  <a:pt x="1360806" y="7015"/>
                </a:cubicBezTo>
                <a:lnTo>
                  <a:pt x="1374973" y="16567"/>
                </a:lnTo>
                <a:lnTo>
                  <a:pt x="1390331" y="24062"/>
                </a:lnTo>
                <a:cubicBezTo>
                  <a:pt x="1399582" y="31052"/>
                  <a:pt x="1407616" y="39971"/>
                  <a:pt x="1413778" y="50644"/>
                </a:cubicBezTo>
                <a:lnTo>
                  <a:pt x="1822568" y="758690"/>
                </a:lnTo>
                <a:cubicBezTo>
                  <a:pt x="1828731" y="769363"/>
                  <a:pt x="1832438" y="780779"/>
                  <a:pt x="1833866" y="792286"/>
                </a:cubicBezTo>
                <a:lnTo>
                  <a:pt x="1832677" y="809333"/>
                </a:lnTo>
                <a:lnTo>
                  <a:pt x="1833866" y="826380"/>
                </a:lnTo>
                <a:cubicBezTo>
                  <a:pt x="1832438" y="837886"/>
                  <a:pt x="1828731" y="849303"/>
                  <a:pt x="1822568" y="859977"/>
                </a:cubicBezTo>
                <a:lnTo>
                  <a:pt x="1413778" y="1568022"/>
                </a:lnTo>
                <a:cubicBezTo>
                  <a:pt x="1407615" y="1578695"/>
                  <a:pt x="1399582" y="1587614"/>
                  <a:pt x="1390331" y="1594604"/>
                </a:cubicBezTo>
                <a:lnTo>
                  <a:pt x="1374973" y="1602098"/>
                </a:lnTo>
                <a:lnTo>
                  <a:pt x="1360805" y="1611651"/>
                </a:lnTo>
                <a:cubicBezTo>
                  <a:pt x="1350127" y="1616167"/>
                  <a:pt x="1338385" y="1618665"/>
                  <a:pt x="1326061" y="1618665"/>
                </a:cubicBezTo>
                <a:lnTo>
                  <a:pt x="508481" y="1618665"/>
                </a:lnTo>
                <a:cubicBezTo>
                  <a:pt x="496156" y="1618665"/>
                  <a:pt x="484415" y="1616167"/>
                  <a:pt x="473736" y="1611651"/>
                </a:cubicBezTo>
                <a:lnTo>
                  <a:pt x="459568" y="1602098"/>
                </a:lnTo>
                <a:lnTo>
                  <a:pt x="444210" y="1594604"/>
                </a:lnTo>
                <a:cubicBezTo>
                  <a:pt x="434959" y="1587614"/>
                  <a:pt x="426926" y="1578695"/>
                  <a:pt x="420764" y="1568022"/>
                </a:cubicBezTo>
                <a:lnTo>
                  <a:pt x="11974" y="859977"/>
                </a:lnTo>
                <a:cubicBezTo>
                  <a:pt x="5811" y="849303"/>
                  <a:pt x="2104" y="837886"/>
                  <a:pt x="676" y="826380"/>
                </a:cubicBezTo>
                <a:lnTo>
                  <a:pt x="1253" y="818104"/>
                </a:lnTo>
                <a:lnTo>
                  <a:pt x="1237" y="818052"/>
                </a:lnTo>
                <a:cubicBezTo>
                  <a:pt x="-183" y="809597"/>
                  <a:pt x="-395" y="800916"/>
                  <a:pt x="676" y="792286"/>
                </a:cubicBezTo>
                <a:cubicBezTo>
                  <a:pt x="2104" y="780779"/>
                  <a:pt x="5811" y="769363"/>
                  <a:pt x="11974" y="758690"/>
                </a:cubicBezTo>
                <a:lnTo>
                  <a:pt x="420764" y="50644"/>
                </a:lnTo>
                <a:cubicBezTo>
                  <a:pt x="426926" y="39971"/>
                  <a:pt x="434959" y="31052"/>
                  <a:pt x="444210" y="24062"/>
                </a:cubicBezTo>
                <a:lnTo>
                  <a:pt x="459569" y="16567"/>
                </a:lnTo>
                <a:lnTo>
                  <a:pt x="473737" y="7015"/>
                </a:lnTo>
                <a:cubicBezTo>
                  <a:pt x="484415" y="2498"/>
                  <a:pt x="496156" y="0"/>
                  <a:pt x="508481" y="0"/>
                </a:cubicBezTo>
                <a:close/>
              </a:path>
            </a:pathLst>
          </a:custGeom>
          <a:gradFill>
            <a:gsLst>
              <a:gs pos="39000">
                <a:schemeClr val="accent1">
                  <a:lumMod val="20000"/>
                  <a:lumOff val="80000"/>
                </a:schemeClr>
              </a:gs>
              <a:gs pos="100000">
                <a:schemeClr val="accent1">
                  <a:lumMod val="60000"/>
                  <a:lumOff val="40000"/>
                </a:schemeClr>
              </a:gs>
            </a:gsLst>
            <a:path path="circle">
              <a:fillToRect l="100000" t="100000"/>
            </a:path>
            <a:tileRect r="-100000" b="-100000"/>
          </a:gradFill>
          <a:ln w="38100" cap="sq">
            <a:noFill/>
            <a:miter/>
          </a:ln>
          <a:effectLst>
            <a:outerShdw blurRad="381000" dist="203200" dir="5400000" sx="90000" sy="90000" algn="t" rotWithShape="0">
              <a:schemeClr val="accent4">
                <a:alpha val="2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382491" y="2528857"/>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867591"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Criteria for Selection</a:t>
            </a:r>
            <a:endParaRPr kumimoji="1" lang="zh-CN" altLang="en-US"/>
          </a:p>
        </p:txBody>
      </p:sp>
      <p:sp>
        <p:nvSpPr>
          <p:cNvPr id="17" name="标题 1"/>
          <p:cNvSpPr txBox="1"/>
          <p:nvPr/>
        </p:nvSpPr>
        <p:spPr>
          <a:xfrm>
            <a:off x="867591" y="4267974"/>
            <a:ext cx="4794112" cy="944939"/>
          </a:xfrm>
          <a:prstGeom prst="rect">
            <a:avLst/>
          </a:prstGeom>
          <a:noFill/>
          <a:ln>
            <a:noFill/>
          </a:ln>
        </p:spPr>
        <p:txBody>
          <a:bodyPr vert="horz" wrap="square" lIns="0" tIns="0" rIns="0" bIns="0" rtlCol="0" anchor="t"/>
          <a:lstStyle/>
          <a:p>
            <a:pPr algn="l"/>
            <a:r>
              <a:rPr kumimoji="1" lang="en-US" altLang="zh-CN" sz="1080">
                <a:ln w="12700">
                  <a:noFill/>
                </a:ln>
                <a:solidFill>
                  <a:srgbClr val="FFFFFF">
                    <a:alpha val="100000"/>
                  </a:srgbClr>
                </a:solidFill>
                <a:latin typeface="Poppins"/>
                <a:ea typeface="Poppins"/>
                <a:cs typeface="Poppins"/>
              </a:rPr>
              <a:t>The selection criteria for reviewers should encompass relevant experience, subject matter expertise, and the ability to provide constructive feedback, ensuring a comprehensive review process.</a:t>
            </a:r>
            <a:endParaRPr kumimoji="1" lang="zh-CN" altLang="en-US"/>
          </a:p>
        </p:txBody>
      </p:sp>
      <p:sp>
        <p:nvSpPr>
          <p:cNvPr id="18" name="标题 1"/>
          <p:cNvSpPr txBox="1"/>
          <p:nvPr/>
        </p:nvSpPr>
        <p:spPr>
          <a:xfrm>
            <a:off x="6517597" y="2174974"/>
            <a:ext cx="1375056" cy="1213695"/>
          </a:xfrm>
          <a:custGeom>
            <a:avLst/>
            <a:gdLst>
              <a:gd name="connsiteX0" fmla="*/ 419392 w 1512562"/>
              <a:gd name="connsiteY0" fmla="*/ 0 h 1335065"/>
              <a:gd name="connsiteX1" fmla="*/ 1093728 w 1512562"/>
              <a:gd name="connsiteY1" fmla="*/ 0 h 1335065"/>
              <a:gd name="connsiteX2" fmla="*/ 1122385 w 1512562"/>
              <a:gd name="connsiteY2" fmla="*/ 5786 h 1335065"/>
              <a:gd name="connsiteX3" fmla="*/ 1134070 w 1512562"/>
              <a:gd name="connsiteY3" fmla="*/ 13664 h 1335065"/>
              <a:gd name="connsiteX4" fmla="*/ 1146737 w 1512562"/>
              <a:gd name="connsiteY4" fmla="*/ 19846 h 1335065"/>
              <a:gd name="connsiteX5" fmla="*/ 1166076 w 1512562"/>
              <a:gd name="connsiteY5" fmla="*/ 41771 h 1335065"/>
              <a:gd name="connsiteX6" fmla="*/ 1503244 w 1512562"/>
              <a:gd name="connsiteY6" fmla="*/ 625763 h 1335065"/>
              <a:gd name="connsiteX7" fmla="*/ 1512562 w 1512562"/>
              <a:gd name="connsiteY7" fmla="*/ 653473 h 1335065"/>
              <a:gd name="connsiteX8" fmla="*/ 1511582 w 1512562"/>
              <a:gd name="connsiteY8" fmla="*/ 667533 h 1335065"/>
              <a:gd name="connsiteX9" fmla="*/ 1512562 w 1512562"/>
              <a:gd name="connsiteY9" fmla="*/ 681593 h 1335065"/>
              <a:gd name="connsiteX10" fmla="*/ 1503244 w 1512562"/>
              <a:gd name="connsiteY10" fmla="*/ 709304 h 1335065"/>
              <a:gd name="connsiteX11" fmla="*/ 1166076 w 1512562"/>
              <a:gd name="connsiteY11" fmla="*/ 1293295 h 1335065"/>
              <a:gd name="connsiteX12" fmla="*/ 1146737 w 1512562"/>
              <a:gd name="connsiteY12" fmla="*/ 1315220 h 1335065"/>
              <a:gd name="connsiteX13" fmla="*/ 1134070 w 1512562"/>
              <a:gd name="connsiteY13" fmla="*/ 1321401 h 1335065"/>
              <a:gd name="connsiteX14" fmla="*/ 1122384 w 1512562"/>
              <a:gd name="connsiteY14" fmla="*/ 1329280 h 1335065"/>
              <a:gd name="connsiteX15" fmla="*/ 1093728 w 1512562"/>
              <a:gd name="connsiteY15" fmla="*/ 1335065 h 1335065"/>
              <a:gd name="connsiteX16" fmla="*/ 419392 w 1512562"/>
              <a:gd name="connsiteY16" fmla="*/ 1335065 h 1335065"/>
              <a:gd name="connsiteX17" fmla="*/ 390735 w 1512562"/>
              <a:gd name="connsiteY17" fmla="*/ 1329280 h 1335065"/>
              <a:gd name="connsiteX18" fmla="*/ 379049 w 1512562"/>
              <a:gd name="connsiteY18" fmla="*/ 1321401 h 1335065"/>
              <a:gd name="connsiteX19" fmla="*/ 366382 w 1512562"/>
              <a:gd name="connsiteY19" fmla="*/ 1315220 h 1335065"/>
              <a:gd name="connsiteX20" fmla="*/ 347044 w 1512562"/>
              <a:gd name="connsiteY20" fmla="*/ 1293295 h 1335065"/>
              <a:gd name="connsiteX21" fmla="*/ 9876 w 1512562"/>
              <a:gd name="connsiteY21" fmla="*/ 709304 h 1335065"/>
              <a:gd name="connsiteX22" fmla="*/ 557 w 1512562"/>
              <a:gd name="connsiteY22" fmla="*/ 681593 h 1335065"/>
              <a:gd name="connsiteX23" fmla="*/ 1033 w 1512562"/>
              <a:gd name="connsiteY23" fmla="*/ 674767 h 1335065"/>
              <a:gd name="connsiteX24" fmla="*/ 1020 w 1512562"/>
              <a:gd name="connsiteY24" fmla="*/ 674724 h 1335065"/>
              <a:gd name="connsiteX25" fmla="*/ 557 w 1512562"/>
              <a:gd name="connsiteY25" fmla="*/ 653473 h 1335065"/>
              <a:gd name="connsiteX26" fmla="*/ 9876 w 1512562"/>
              <a:gd name="connsiteY26" fmla="*/ 625763 h 1335065"/>
              <a:gd name="connsiteX27" fmla="*/ 347044 w 1512562"/>
              <a:gd name="connsiteY27" fmla="*/ 41771 h 1335065"/>
              <a:gd name="connsiteX28" fmla="*/ 366382 w 1512562"/>
              <a:gd name="connsiteY28" fmla="*/ 19846 h 1335065"/>
              <a:gd name="connsiteX29" fmla="*/ 379050 w 1512562"/>
              <a:gd name="connsiteY29" fmla="*/ 13664 h 1335065"/>
              <a:gd name="connsiteX30" fmla="*/ 390736 w 1512562"/>
              <a:gd name="connsiteY30" fmla="*/ 5786 h 1335065"/>
              <a:gd name="connsiteX31" fmla="*/ 419392 w 1512562"/>
              <a:gd name="connsiteY31" fmla="*/ 0 h 1335065"/>
            </a:gdLst>
            <a:ahLst/>
            <a:cxnLst/>
            <a:rect l="l" t="t" r="r" b="b"/>
            <a:pathLst>
              <a:path w="1512562" h="1335065">
                <a:moveTo>
                  <a:pt x="419392" y="0"/>
                </a:moveTo>
                <a:lnTo>
                  <a:pt x="1093728" y="0"/>
                </a:lnTo>
                <a:cubicBezTo>
                  <a:pt x="1103893" y="0"/>
                  <a:pt x="1113577" y="2060"/>
                  <a:pt x="1122385" y="5786"/>
                </a:cubicBezTo>
                <a:lnTo>
                  <a:pt x="1134070" y="13664"/>
                </a:lnTo>
                <a:lnTo>
                  <a:pt x="1146737" y="19846"/>
                </a:lnTo>
                <a:cubicBezTo>
                  <a:pt x="1154367" y="25611"/>
                  <a:pt x="1160994" y="32968"/>
                  <a:pt x="1166076" y="41771"/>
                </a:cubicBezTo>
                <a:lnTo>
                  <a:pt x="1503244" y="625763"/>
                </a:lnTo>
                <a:cubicBezTo>
                  <a:pt x="1508327" y="634566"/>
                  <a:pt x="1511384" y="643982"/>
                  <a:pt x="1512562" y="653473"/>
                </a:cubicBezTo>
                <a:lnTo>
                  <a:pt x="1511582" y="667533"/>
                </a:lnTo>
                <a:lnTo>
                  <a:pt x="1512562" y="681593"/>
                </a:lnTo>
                <a:cubicBezTo>
                  <a:pt x="1511384" y="691083"/>
                  <a:pt x="1508327" y="700500"/>
                  <a:pt x="1503244" y="709304"/>
                </a:cubicBezTo>
                <a:lnTo>
                  <a:pt x="1166076" y="1293295"/>
                </a:lnTo>
                <a:cubicBezTo>
                  <a:pt x="1160993" y="1302098"/>
                  <a:pt x="1154367" y="1309455"/>
                  <a:pt x="1146737" y="1315220"/>
                </a:cubicBezTo>
                <a:lnTo>
                  <a:pt x="1134070" y="1321401"/>
                </a:lnTo>
                <a:lnTo>
                  <a:pt x="1122384" y="1329280"/>
                </a:lnTo>
                <a:cubicBezTo>
                  <a:pt x="1113577" y="1333005"/>
                  <a:pt x="1103892" y="1335065"/>
                  <a:pt x="1093728" y="1335065"/>
                </a:cubicBezTo>
                <a:lnTo>
                  <a:pt x="419392" y="1335065"/>
                </a:lnTo>
                <a:cubicBezTo>
                  <a:pt x="409227" y="1335065"/>
                  <a:pt x="399543" y="1333005"/>
                  <a:pt x="390735" y="1329280"/>
                </a:cubicBezTo>
                <a:lnTo>
                  <a:pt x="379049" y="1321401"/>
                </a:lnTo>
                <a:lnTo>
                  <a:pt x="366382" y="1315220"/>
                </a:lnTo>
                <a:cubicBezTo>
                  <a:pt x="358752" y="1309455"/>
                  <a:pt x="352126" y="1302098"/>
                  <a:pt x="347044" y="1293295"/>
                </a:cubicBezTo>
                <a:lnTo>
                  <a:pt x="9876" y="709304"/>
                </a:lnTo>
                <a:cubicBezTo>
                  <a:pt x="4793" y="700500"/>
                  <a:pt x="1735" y="691083"/>
                  <a:pt x="557" y="681593"/>
                </a:cubicBezTo>
                <a:lnTo>
                  <a:pt x="1033" y="674767"/>
                </a:lnTo>
                <a:lnTo>
                  <a:pt x="1020" y="674724"/>
                </a:lnTo>
                <a:cubicBezTo>
                  <a:pt x="-151" y="667751"/>
                  <a:pt x="-326" y="660591"/>
                  <a:pt x="557" y="653473"/>
                </a:cubicBezTo>
                <a:cubicBezTo>
                  <a:pt x="1735" y="643982"/>
                  <a:pt x="4793" y="634566"/>
                  <a:pt x="9876" y="625763"/>
                </a:cubicBezTo>
                <a:lnTo>
                  <a:pt x="347044" y="41771"/>
                </a:lnTo>
                <a:cubicBezTo>
                  <a:pt x="352126" y="32968"/>
                  <a:pt x="358752" y="25611"/>
                  <a:pt x="366382" y="19846"/>
                </a:cubicBezTo>
                <a:lnTo>
                  <a:pt x="379050" y="13664"/>
                </a:lnTo>
                <a:lnTo>
                  <a:pt x="390736" y="5786"/>
                </a:lnTo>
                <a:cubicBezTo>
                  <a:pt x="399543" y="2060"/>
                  <a:pt x="409227" y="0"/>
                  <a:pt x="419392" y="0"/>
                </a:cubicBezTo>
                <a:close/>
              </a:path>
            </a:pathLst>
          </a:custGeom>
          <a:gradFill>
            <a:gsLst>
              <a:gs pos="39000">
                <a:schemeClr val="bg1"/>
              </a:gs>
              <a:gs pos="100000">
                <a:schemeClr val="accent1">
                  <a:lumMod val="40000"/>
                  <a:lumOff val="60000"/>
                </a:schemeClr>
              </a:gs>
            </a:gsLst>
            <a:path path="circle">
              <a:fillToRect r="100000" b="100000"/>
            </a:path>
            <a:tileRect l="-100000" t="-100000"/>
          </a:gradFill>
          <a:ln w="38100" cap="sq">
            <a:noFill/>
            <a:miter/>
          </a:ln>
          <a:effectLst>
            <a:outerShdw blurRad="381000" dist="203200" dir="5400000" sx="90000" sy="90000" algn="t" rotWithShape="0">
              <a:schemeClr val="accent1">
                <a:alpha val="50000"/>
              </a:scheme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6952160" y="2552480"/>
            <a:ext cx="505929" cy="45868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6517596"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Role Permissions</a:t>
            </a:r>
            <a:endParaRPr kumimoji="1" lang="zh-CN" altLang="en-US"/>
          </a:p>
        </p:txBody>
      </p:sp>
      <p:sp>
        <p:nvSpPr>
          <p:cNvPr id="21" name="标题 1"/>
          <p:cNvSpPr txBox="1"/>
          <p:nvPr/>
        </p:nvSpPr>
        <p:spPr>
          <a:xfrm>
            <a:off x="6517597" y="4267974"/>
            <a:ext cx="4794112" cy="944939"/>
          </a:xfrm>
          <a:prstGeom prst="rect">
            <a:avLst/>
          </a:prstGeom>
          <a:noFill/>
          <a:ln>
            <a:noFill/>
          </a:ln>
        </p:spPr>
        <p:txBody>
          <a:bodyPr vert="horz" wrap="square" lIns="0" tIns="0" rIns="0" bIns="0" rtlCol="0" anchor="t"/>
          <a:lstStyle/>
          <a:p>
            <a:pPr algn="l"/>
            <a:r>
              <a:rPr kumimoji="1" lang="en-US" altLang="zh-CN" sz="1080">
                <a:ln w="12700">
                  <a:noFill/>
                </a:ln>
                <a:solidFill>
                  <a:srgbClr val="FFFFFF">
                    <a:alpha val="100000"/>
                  </a:srgbClr>
                </a:solidFill>
                <a:latin typeface="Poppins"/>
                <a:ea typeface="Poppins"/>
                <a:cs typeface="Poppins"/>
              </a:rPr>
              <a:t>Defining role permissions is essential for safeguarding the review process, allowing specific access levels for reviewers to edit, comment, or approve submissions based on their designated roles.</a:t>
            </a:r>
            <a:endParaRPr kumimoji="1" lang="zh-CN" altLang="en-US"/>
          </a:p>
        </p:txBody>
      </p:sp>
      <p:sp>
        <p:nvSpPr>
          <p:cNvPr id="22"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23"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Assigning Reviewers</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Introduction to Communication Compliance</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a:off x="3904795" y="3351891"/>
            <a:ext cx="246736" cy="138110"/>
          </a:xfrm>
          <a:prstGeom prst="triangle">
            <a:avLst/>
          </a:prstGeom>
          <a:solidFill>
            <a:schemeClr val="accent1"/>
          </a:solidFill>
          <a:ln cap="sq">
            <a:noFill/>
          </a:ln>
          <a:effectLst/>
        </p:spPr>
        <p:txBody>
          <a:bodyPr vert="horz" wrap="square" lIns="91440" tIns="45720" rIns="91440" bIns="45720" rtlCol="0" anchor="t"/>
          <a:lstStyle/>
          <a:p>
            <a:pPr algn="l"/>
            <a:endParaRPr kumimoji="1" lang="zh-CN" altLang="en-US"/>
          </a:p>
        </p:txBody>
      </p:sp>
      <p:sp>
        <p:nvSpPr>
          <p:cNvPr id="4" name="标题 1"/>
          <p:cNvSpPr txBox="1"/>
          <p:nvPr/>
        </p:nvSpPr>
        <p:spPr>
          <a:xfrm rot="10800000">
            <a:off x="8124709" y="3351890"/>
            <a:ext cx="246736" cy="138110"/>
          </a:xfrm>
          <a:prstGeom prst="triangle">
            <a:avLst/>
          </a:pr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5" name="标题 1"/>
          <p:cNvSpPr txBox="1"/>
          <p:nvPr/>
        </p:nvSpPr>
        <p:spPr>
          <a:xfrm>
            <a:off x="2516632" y="3623535"/>
            <a:ext cx="2944368" cy="567466"/>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262626">
                    <a:alpha val="100000"/>
                  </a:srgbClr>
                </a:solidFill>
                <a:latin typeface="poppins-bold"/>
                <a:ea typeface="poppins-bold"/>
                <a:cs typeface="poppins-bold"/>
              </a:rPr>
              <a:t>Reasons for Escalation</a:t>
            </a:r>
            <a:endParaRPr kumimoji="1" lang="zh-CN" altLang="en-US"/>
          </a:p>
        </p:txBody>
      </p:sp>
      <p:sp>
        <p:nvSpPr>
          <p:cNvPr id="6" name="标题 1"/>
          <p:cNvSpPr txBox="1"/>
          <p:nvPr/>
        </p:nvSpPr>
        <p:spPr>
          <a:xfrm>
            <a:off x="2516632" y="4264673"/>
            <a:ext cx="2946908" cy="1854188"/>
          </a:xfrm>
          <a:prstGeom prst="rect">
            <a:avLst/>
          </a:prstGeom>
          <a:noFill/>
          <a:ln cap="sq">
            <a:noFill/>
          </a:ln>
          <a:effectLst/>
        </p:spPr>
        <p:txBody>
          <a:bodyPr vert="horz" wrap="square" lIns="64008" tIns="32004" rIns="64008" bIns="32004" rtlCol="0" anchor="t"/>
          <a:lstStyle/>
          <a:p>
            <a:pPr algn="ctr"/>
            <a:r>
              <a:rPr kumimoji="1" lang="en-US" altLang="zh-CN" sz="1400" dirty="0">
                <a:ln w="12700">
                  <a:noFill/>
                </a:ln>
                <a:solidFill>
                  <a:srgbClr val="404040">
                    <a:alpha val="100000"/>
                  </a:srgbClr>
                </a:solidFill>
                <a:latin typeface="Poppins"/>
                <a:ea typeface="Poppins"/>
                <a:cs typeface="Poppins"/>
              </a:rPr>
              <a:t>Escalation occurs when issues cannot be resolved at the current level of authority, necessitating intervention from higher management to ensure timely resolution.</a:t>
            </a:r>
            <a:endParaRPr kumimoji="1" lang="zh-CN" altLang="en-US" dirty="0"/>
          </a:p>
        </p:txBody>
      </p:sp>
      <p:sp>
        <p:nvSpPr>
          <p:cNvPr id="7" name="标题 1"/>
          <p:cNvSpPr txBox="1"/>
          <p:nvPr/>
        </p:nvSpPr>
        <p:spPr>
          <a:xfrm>
            <a:off x="6759406" y="3623534"/>
            <a:ext cx="2943394" cy="567466"/>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262626">
                    <a:alpha val="100000"/>
                  </a:srgbClr>
                </a:solidFill>
                <a:latin typeface="poppins-bold"/>
                <a:ea typeface="poppins-bold"/>
                <a:cs typeface="poppins-bold"/>
              </a:rPr>
              <a:t>Types of Escalations</a:t>
            </a:r>
            <a:endParaRPr kumimoji="1" lang="zh-CN" altLang="en-US"/>
          </a:p>
        </p:txBody>
      </p:sp>
      <p:sp>
        <p:nvSpPr>
          <p:cNvPr id="8" name="标题 1"/>
          <p:cNvSpPr txBox="1"/>
          <p:nvPr/>
        </p:nvSpPr>
        <p:spPr>
          <a:xfrm>
            <a:off x="6759406" y="4264672"/>
            <a:ext cx="2946908" cy="1854188"/>
          </a:xfrm>
          <a:prstGeom prst="rect">
            <a:avLst/>
          </a:prstGeom>
          <a:noFill/>
          <a:ln cap="sq">
            <a:noFill/>
          </a:ln>
          <a:effectLst/>
        </p:spPr>
        <p:txBody>
          <a:bodyPr vert="horz" wrap="square" lIns="64008" tIns="32004" rIns="64008" bIns="32004" rtlCol="0" anchor="t"/>
          <a:lstStyle/>
          <a:p>
            <a:pPr algn="ctr"/>
            <a:r>
              <a:rPr kumimoji="1" lang="en-US" altLang="zh-CN" sz="1400" dirty="0">
                <a:ln w="12700">
                  <a:noFill/>
                </a:ln>
                <a:solidFill>
                  <a:srgbClr val="404040">
                    <a:alpha val="100000"/>
                  </a:srgbClr>
                </a:solidFill>
                <a:latin typeface="Poppins"/>
                <a:ea typeface="Poppins"/>
                <a:cs typeface="Poppins"/>
              </a:rPr>
              <a:t>Escalations can be categorized into operational, strategic, and financial types, each addressing different aspects of an organization’s performance and decision- making processes.</a:t>
            </a:r>
            <a:endParaRPr kumimoji="1" lang="zh-CN" altLang="en-US" sz="2000" dirty="0"/>
          </a:p>
        </p:txBody>
      </p:sp>
      <p:sp>
        <p:nvSpPr>
          <p:cNvPr id="9" name="标题 1"/>
          <p:cNvSpPr txBox="1"/>
          <p:nvPr/>
        </p:nvSpPr>
        <p:spPr>
          <a:xfrm rot="20700000">
            <a:off x="3320087"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alpha val="20000"/>
                </a:schemeClr>
              </a:gs>
              <a:gs pos="100000">
                <a:schemeClr val="accent1">
                  <a:lumMod val="60000"/>
                  <a:lumOff val="40000"/>
                </a:schemeClr>
              </a:gs>
            </a:gsLst>
            <a:lin ang="5400000" scaled="0"/>
          </a:gradFill>
          <a:ln cap="sq">
            <a:noFill/>
          </a:ln>
          <a:effectLst>
            <a:outerShdw blurRad="330200" dist="203200" dir="5400000" sx="90000" sy="90000" algn="t" rotWithShape="0">
              <a:schemeClr val="accent1">
                <a:lumMod val="50000"/>
                <a:alpha val="65000"/>
              </a:schemeClr>
            </a:outerShdw>
          </a:effectLst>
        </p:spPr>
        <p:txBody>
          <a:bodyPr vert="horz" wrap="square" lIns="91440" tIns="45720" rIns="91440" bIns="45720" rtlCol="0" anchor="t"/>
          <a:lstStyle/>
          <a:p>
            <a:pPr algn="l"/>
            <a:endParaRPr kumimoji="1" lang="zh-CN" altLang="en-US"/>
          </a:p>
        </p:txBody>
      </p:sp>
      <p:sp>
        <p:nvSpPr>
          <p:cNvPr id="10" name="标题 1"/>
          <p:cNvSpPr txBox="1"/>
          <p:nvPr/>
        </p:nvSpPr>
        <p:spPr>
          <a:xfrm rot="20700000">
            <a:off x="3393038" y="1973154"/>
            <a:ext cx="1270250"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gs>
              <a:gs pos="100000">
                <a:schemeClr val="accent1">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3770271" y="2283218"/>
            <a:ext cx="515784" cy="51578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rot="9000000">
            <a:off x="7540001"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alpha val="20000"/>
                </a:schemeClr>
              </a:gs>
              <a:gs pos="100000">
                <a:schemeClr val="accent2">
                  <a:lumMod val="60000"/>
                  <a:lumOff val="40000"/>
                </a:schemeClr>
              </a:gs>
            </a:gsLst>
            <a:lin ang="5400000" scaled="0"/>
          </a:gradFill>
          <a:ln cap="sq">
            <a:noFill/>
          </a:ln>
          <a:effectLst>
            <a:outerShdw blurRad="330200" dist="203200" dir="5400000" sx="90000" sy="90000" algn="t" rotWithShape="0">
              <a:schemeClr val="accent2">
                <a:lumMod val="50000"/>
                <a:alpha val="65000"/>
              </a:schemeClr>
            </a:outerShdw>
          </a:effectLst>
        </p:spPr>
        <p:txBody>
          <a:bodyPr vert="horz" wrap="square" lIns="91440" tIns="45720" rIns="91440" bIns="45720" rtlCol="0" anchor="t"/>
          <a:lstStyle/>
          <a:p>
            <a:pPr algn="l"/>
            <a:endParaRPr kumimoji="1" lang="zh-CN" altLang="en-US"/>
          </a:p>
        </p:txBody>
      </p:sp>
      <p:sp>
        <p:nvSpPr>
          <p:cNvPr id="13" name="标题 1"/>
          <p:cNvSpPr txBox="1"/>
          <p:nvPr/>
        </p:nvSpPr>
        <p:spPr>
          <a:xfrm rot="9000000">
            <a:off x="7612952" y="1973154"/>
            <a:ext cx="1270248"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gs>
              <a:gs pos="100000">
                <a:schemeClr val="accent2">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4" name="标题 1"/>
          <p:cNvSpPr txBox="1"/>
          <p:nvPr/>
        </p:nvSpPr>
        <p:spPr>
          <a:xfrm>
            <a:off x="7990184" y="2298039"/>
            <a:ext cx="515784" cy="48613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of Escalations</a:t>
            </a: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882900" y="1652856"/>
            <a:ext cx="2159000" cy="558800"/>
          </a:xfrm>
          <a:prstGeom prst="rect">
            <a:avLst/>
          </a:prstGeom>
          <a:noFill/>
          <a:ln>
            <a:noFill/>
          </a:ln>
        </p:spPr>
        <p:txBody>
          <a:bodyPr vert="horz" wrap="square" lIns="0" tIns="0" rIns="0" bIns="0" rtlCol="0" anchor="t">
            <a:spAutoFit/>
          </a:bodyPr>
          <a:lstStyle/>
          <a:p>
            <a:pPr algn="ctr"/>
            <a:r>
              <a:rPr kumimoji="1" lang="en-US" altLang="zh-CN" sz="4400">
                <a:ln w="12700">
                  <a:noFill/>
                </a:ln>
                <a:solidFill>
                  <a:srgbClr val="A1AFFF">
                    <a:alpha val="100000"/>
                  </a:srgbClr>
                </a:solidFill>
                <a:latin typeface="poppins-bold"/>
                <a:ea typeface="poppins-bold"/>
                <a:cs typeface="poppins-bold"/>
              </a:rPr>
              <a:t>02</a:t>
            </a:r>
            <a:endParaRPr kumimoji="1" lang="zh-CN" altLang="en-US"/>
          </a:p>
        </p:txBody>
      </p:sp>
      <p:sp>
        <p:nvSpPr>
          <p:cNvPr id="4" name="标题 1"/>
          <p:cNvSpPr txBox="1"/>
          <p:nvPr/>
        </p:nvSpPr>
        <p:spPr>
          <a:xfrm>
            <a:off x="2136400" y="1652856"/>
            <a:ext cx="2159000" cy="558800"/>
          </a:xfrm>
          <a:prstGeom prst="rect">
            <a:avLst/>
          </a:prstGeom>
          <a:noFill/>
          <a:ln>
            <a:noFill/>
          </a:ln>
        </p:spPr>
        <p:txBody>
          <a:bodyPr vert="horz" wrap="square" lIns="0" tIns="0" rIns="0" bIns="0" rtlCol="0" anchor="t">
            <a:spAutoFit/>
          </a:bodyPr>
          <a:lstStyle/>
          <a:p>
            <a:pPr algn="ctr"/>
            <a:r>
              <a:rPr kumimoji="1" lang="en-US" altLang="zh-CN" sz="4400">
                <a:ln w="12700">
                  <a:noFill/>
                </a:ln>
                <a:solidFill>
                  <a:srgbClr val="AABDFB">
                    <a:alpha val="100000"/>
                  </a:srgbClr>
                </a:solidFill>
                <a:latin typeface="poppins-bold"/>
                <a:ea typeface="poppins-bold"/>
                <a:cs typeface="poppins-bold"/>
              </a:rPr>
              <a:t>01</a:t>
            </a:r>
            <a:endParaRPr kumimoji="1" lang="zh-CN" altLang="en-US"/>
          </a:p>
        </p:txBody>
      </p:sp>
      <p:sp>
        <p:nvSpPr>
          <p:cNvPr id="5" name="标题 1"/>
          <p:cNvSpPr txBox="1"/>
          <p:nvPr/>
        </p:nvSpPr>
        <p:spPr>
          <a:xfrm>
            <a:off x="6442900" y="3451544"/>
            <a:ext cx="5040000" cy="2160000"/>
          </a:xfrm>
          <a:prstGeom prst="roundRect">
            <a:avLst>
              <a:gd name="adj" fmla="val 10000"/>
            </a:avLst>
          </a:prstGeom>
          <a:solidFill>
            <a:schemeClr val="bg1">
              <a:lumMod val="95000"/>
            </a:schemeClr>
          </a:solidFill>
          <a:ln w="25400" cap="sq">
            <a:noFill/>
            <a:miter/>
          </a:ln>
          <a:effectLst/>
        </p:spPr>
        <p:txBody>
          <a:bodyPr vert="horz" wrap="square" lIns="91440" tIns="45720" rIns="91440" bIns="45720" rtlCol="0" anchor="ctr"/>
          <a:lstStyle/>
          <a:p>
            <a:pPr algn="just"/>
            <a:endParaRPr kumimoji="1" lang="zh-CN" altLang="en-US"/>
          </a:p>
        </p:txBody>
      </p:sp>
      <p:sp>
        <p:nvSpPr>
          <p:cNvPr id="6" name="标题 1"/>
          <p:cNvSpPr txBox="1"/>
          <p:nvPr/>
        </p:nvSpPr>
        <p:spPr>
          <a:xfrm>
            <a:off x="6406900" y="2084509"/>
            <a:ext cx="5112000" cy="1080000"/>
          </a:xfrm>
          <a:prstGeom prst="roundRect">
            <a:avLst>
              <a:gd name="adj" fmla="val 50000"/>
            </a:avLst>
          </a:prstGeom>
          <a:gradFill>
            <a:gsLst>
              <a:gs pos="0">
                <a:schemeClr val="accent2">
                  <a:lumMod val="60000"/>
                  <a:lumOff val="40000"/>
                </a:schemeClr>
              </a:gs>
              <a:gs pos="100000">
                <a:schemeClr val="accent2"/>
              </a:gs>
            </a:gsLst>
            <a:lin ang="5400000" scaled="0"/>
          </a:gradFill>
          <a:ln w="25400" cap="sq">
            <a:noFill/>
            <a:miter/>
          </a:ln>
          <a:effectLst>
            <a:outerShdw blurRad="254000" dist="63500" dir="5400000" algn="t" rotWithShape="0">
              <a:schemeClr val="accent2">
                <a:alpha val="20000"/>
              </a:schemeClr>
            </a:outerShdw>
          </a:effectLst>
        </p:spPr>
        <p:txBody>
          <a:bodyPr vert="horz" wrap="square" lIns="91440" tIns="45720" rIns="91440" bIns="45720" rtlCol="0" anchor="ctr"/>
          <a:lstStyle/>
          <a:p>
            <a:pPr algn="just"/>
            <a:endParaRPr kumimoji="1" lang="zh-CN" altLang="en-US"/>
          </a:p>
        </p:txBody>
      </p:sp>
      <p:sp>
        <p:nvSpPr>
          <p:cNvPr id="7" name="标题 1"/>
          <p:cNvSpPr txBox="1"/>
          <p:nvPr/>
        </p:nvSpPr>
        <p:spPr>
          <a:xfrm>
            <a:off x="696400" y="3451544"/>
            <a:ext cx="5040000" cy="2160000"/>
          </a:xfrm>
          <a:prstGeom prst="roundRect">
            <a:avLst>
              <a:gd name="adj" fmla="val 10000"/>
            </a:avLst>
          </a:prstGeom>
          <a:solidFill>
            <a:schemeClr val="bg1">
              <a:lumMod val="95000"/>
            </a:schemeClr>
          </a:solidFill>
          <a:ln w="25400" cap="sq">
            <a:noFill/>
            <a:miter/>
          </a:ln>
          <a:effectLst/>
        </p:spPr>
        <p:txBody>
          <a:bodyPr vert="horz" wrap="square" lIns="91440" tIns="45720" rIns="91440" bIns="45720" rtlCol="0" anchor="ctr"/>
          <a:lstStyle/>
          <a:p>
            <a:pPr algn="just"/>
            <a:endParaRPr kumimoji="1" lang="zh-CN" altLang="en-US"/>
          </a:p>
        </p:txBody>
      </p:sp>
      <p:sp>
        <p:nvSpPr>
          <p:cNvPr id="8" name="标题 1"/>
          <p:cNvSpPr txBox="1"/>
          <p:nvPr/>
        </p:nvSpPr>
        <p:spPr>
          <a:xfrm>
            <a:off x="660400" y="2084509"/>
            <a:ext cx="5112000" cy="1080000"/>
          </a:xfrm>
          <a:prstGeom prst="roundRect">
            <a:avLst>
              <a:gd name="adj" fmla="val 50000"/>
            </a:avLst>
          </a:prstGeom>
          <a:gradFill>
            <a:gsLst>
              <a:gs pos="0">
                <a:schemeClr val="accent1">
                  <a:lumMod val="60000"/>
                  <a:lumOff val="40000"/>
                </a:schemeClr>
              </a:gs>
              <a:gs pos="100000">
                <a:schemeClr val="accent1"/>
              </a:gs>
            </a:gsLst>
            <a:lin ang="5400000" scaled="0"/>
          </a:gradFill>
          <a:ln w="25400" cap="sq">
            <a:noFill/>
            <a:miter/>
          </a:ln>
          <a:effectLst>
            <a:outerShdw blurRad="254000" dist="63500" dir="5400000" algn="t" rotWithShape="0">
              <a:schemeClr val="accent1">
                <a:alpha val="20000"/>
              </a:schemeClr>
            </a:outerShdw>
          </a:effectLst>
        </p:spPr>
        <p:txBody>
          <a:bodyPr vert="horz" wrap="square" lIns="91440" tIns="45720" rIns="91440" bIns="45720" rtlCol="0" anchor="ctr"/>
          <a:lstStyle/>
          <a:p>
            <a:pPr algn="just"/>
            <a:endParaRPr kumimoji="1" lang="zh-CN" altLang="en-US"/>
          </a:p>
        </p:txBody>
      </p:sp>
      <p:sp>
        <p:nvSpPr>
          <p:cNvPr id="9" name="标题 1"/>
          <p:cNvSpPr txBox="1"/>
          <p:nvPr/>
        </p:nvSpPr>
        <p:spPr>
          <a:xfrm>
            <a:off x="912400" y="3681247"/>
            <a:ext cx="4608000" cy="1589253"/>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Standard Operating Procedures (SOPs) outline the step-by-step processes for managing escalations, ensuring consistency and clarity in response across the organization.</a:t>
            </a:r>
            <a:endParaRPr kumimoji="1" lang="zh-CN" altLang="en-US" dirty="0"/>
          </a:p>
        </p:txBody>
      </p:sp>
      <p:sp>
        <p:nvSpPr>
          <p:cNvPr id="10" name="标题 1"/>
          <p:cNvSpPr txBox="1"/>
          <p:nvPr/>
        </p:nvSpPr>
        <p:spPr>
          <a:xfrm>
            <a:off x="1056400" y="2228510"/>
            <a:ext cx="4320000" cy="79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Standard Operating Procedures</a:t>
            </a:r>
            <a:endParaRPr kumimoji="1" lang="zh-CN" altLang="en-US"/>
          </a:p>
        </p:txBody>
      </p:sp>
      <p:sp>
        <p:nvSpPr>
          <p:cNvPr id="11" name="标题 1"/>
          <p:cNvSpPr txBox="1"/>
          <p:nvPr/>
        </p:nvSpPr>
        <p:spPr>
          <a:xfrm>
            <a:off x="6658901" y="3681247"/>
            <a:ext cx="4608000" cy="159240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Effective communication channels are vital during escalations, providing clear paths for information exchange, updates, and feedback among involved parties and management.</a:t>
            </a:r>
            <a:endParaRPr kumimoji="1" lang="zh-CN" altLang="en-US"/>
          </a:p>
        </p:txBody>
      </p:sp>
      <p:sp>
        <p:nvSpPr>
          <p:cNvPr id="12" name="标题 1"/>
          <p:cNvSpPr txBox="1"/>
          <p:nvPr/>
        </p:nvSpPr>
        <p:spPr>
          <a:xfrm>
            <a:off x="6802899" y="2228510"/>
            <a:ext cx="4320000" cy="792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Communication Channels</a:t>
            </a:r>
            <a:endParaRPr kumimoji="1" lang="zh-CN" altLang="en-US"/>
          </a:p>
        </p:txBody>
      </p:sp>
      <p:sp>
        <p:nvSpPr>
          <p:cNvPr id="13"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Escalation Pathways</a:t>
            </a: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Challenges in Communication Compliance</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05</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524666" y="2195344"/>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082450" y="2098462"/>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059479" y="2252639"/>
            <a:ext cx="6858616" cy="1078648"/>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Data privacy concerns arise from the need to protect sensitive information while ensuring compliance with regulations, leading to potential legal risks for organizations.</a:t>
            </a:r>
            <a:endParaRPr kumimoji="1" lang="zh-CN" altLang="en-US"/>
          </a:p>
        </p:txBody>
      </p:sp>
      <p:sp>
        <p:nvSpPr>
          <p:cNvPr id="6" name="标题 1"/>
          <p:cNvSpPr txBox="1"/>
          <p:nvPr/>
        </p:nvSpPr>
        <p:spPr>
          <a:xfrm>
            <a:off x="2155173" y="1839930"/>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385275" y="2075204"/>
            <a:ext cx="320709" cy="3103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1994368" y="1619053"/>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059479" y="1772732"/>
            <a:ext cx="6859221"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Data Privacy Concerns</a:t>
            </a:r>
            <a:endParaRPr kumimoji="1" lang="zh-CN" altLang="en-US"/>
          </a:p>
        </p:txBody>
      </p:sp>
      <p:sp>
        <p:nvSpPr>
          <p:cNvPr id="10" name="标题 1"/>
          <p:cNvSpPr txBox="1"/>
          <p:nvPr/>
        </p:nvSpPr>
        <p:spPr>
          <a:xfrm>
            <a:off x="2524666" y="4337758"/>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082450" y="4240876"/>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059479" y="4395053"/>
            <a:ext cx="6858616" cy="1078648"/>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Ensuring employee awareness is crucial, as many employees may not fully understand compliance requirements, which can lead to unintentional violations and increased organizational risk.</a:t>
            </a:r>
            <a:endParaRPr kumimoji="1" lang="zh-CN" altLang="en-US"/>
          </a:p>
        </p:txBody>
      </p:sp>
      <p:sp>
        <p:nvSpPr>
          <p:cNvPr id="13" name="标题 1"/>
          <p:cNvSpPr txBox="1"/>
          <p:nvPr/>
        </p:nvSpPr>
        <p:spPr>
          <a:xfrm>
            <a:off x="2155173" y="3982344"/>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385275" y="4212444"/>
            <a:ext cx="320709" cy="3207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994368" y="3761467"/>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3059479" y="3915146"/>
            <a:ext cx="6859221"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Ensuring Employee Awareness</a:t>
            </a:r>
            <a:endParaRPr kumimoji="1" lang="zh-CN" altLang="en-US"/>
          </a:p>
        </p:txBody>
      </p:sp>
      <p:sp>
        <p:nvSpPr>
          <p:cNvPr id="17"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Common Challenges in Compliance</a:t>
            </a:r>
            <a:endParaRPr kumimoji="1" lang="zh-CN" altLang="en-US" dirty="0"/>
          </a:p>
        </p:txBody>
      </p:sp>
      <p:cxnSp>
        <p:nvCxnSpPr>
          <p:cNvPr id="18"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sp>
        <p:nvSpPr>
          <p:cNvPr id="19"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3608271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2705824"/>
            <a:ext cx="3267266" cy="679968"/>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Misinterpretation of Policies</a:t>
            </a:r>
            <a:endParaRPr kumimoji="1" lang="zh-CN" altLang="en-US"/>
          </a:p>
        </p:txBody>
      </p:sp>
      <p:sp>
        <p:nvSpPr>
          <p:cNvPr id="4" name="标题 1"/>
          <p:cNvSpPr txBox="1"/>
          <p:nvPr/>
        </p:nvSpPr>
        <p:spPr>
          <a:xfrm>
            <a:off x="4359763" y="2705824"/>
            <a:ext cx="3267266" cy="679968"/>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Inconsistent Monitoring</a:t>
            </a:r>
            <a:endParaRPr kumimoji="1" lang="zh-CN" altLang="en-US"/>
          </a:p>
        </p:txBody>
      </p:sp>
      <p:sp>
        <p:nvSpPr>
          <p:cNvPr id="5" name="标题 1"/>
          <p:cNvSpPr txBox="1"/>
          <p:nvPr/>
        </p:nvSpPr>
        <p:spPr>
          <a:xfrm>
            <a:off x="660400" y="3473507"/>
            <a:ext cx="3267266" cy="170298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Misinterpretation of policies often arises from unclear language or ambiguous guidelines, leading to inconsistent application of compliance measures across the organization.</a:t>
            </a:r>
            <a:endParaRPr kumimoji="1" lang="zh-CN" altLang="en-US"/>
          </a:p>
        </p:txBody>
      </p:sp>
      <p:sp>
        <p:nvSpPr>
          <p:cNvPr id="6" name="标题 1"/>
          <p:cNvSpPr txBox="1"/>
          <p:nvPr/>
        </p:nvSpPr>
        <p:spPr>
          <a:xfrm>
            <a:off x="4359763" y="3473507"/>
            <a:ext cx="3267266" cy="170298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Inconsistent monitoring can result from a lack of standardized procedures or insufficient resources, allowing compliance breaches to go unnoticed and unaddressed.</a:t>
            </a:r>
            <a:endParaRPr kumimoji="1" lang="zh-CN" altLang="en-US"/>
          </a:p>
        </p:txBody>
      </p:sp>
      <p:sp>
        <p:nvSpPr>
          <p:cNvPr id="7" name="标题 1"/>
          <p:cNvSpPr txBox="1"/>
          <p:nvPr/>
        </p:nvSpPr>
        <p:spPr>
          <a:xfrm>
            <a:off x="665300" y="2087907"/>
            <a:ext cx="535304" cy="529949"/>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4359762" y="2114981"/>
            <a:ext cx="557303" cy="48302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pic>
        <p:nvPicPr>
          <p:cNvPr id="9" name="Picture 8"/>
          <p:cNvPicPr>
            <a:picLocks noChangeAspect="1"/>
          </p:cNvPicPr>
          <p:nvPr/>
        </p:nvPicPr>
        <p:blipFill>
          <a:blip r:embed="rId2">
            <a:alphaModFix/>
          </a:blip>
          <a:srcRect l="5530" r="5530"/>
          <a:stretch>
            <a:fillRect/>
          </a:stretch>
        </p:blipFill>
        <p:spPr>
          <a:xfrm>
            <a:off x="8124825" y="-38100"/>
            <a:ext cx="4067175" cy="6858000"/>
          </a:xfrm>
          <a:prstGeom prst="rect">
            <a:avLst/>
          </a:prstGeom>
          <a:noFill/>
          <a:ln>
            <a:noFill/>
          </a:ln>
        </p:spPr>
      </p:pic>
      <p:sp>
        <p:nvSpPr>
          <p:cNvPr id="10"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dirty="0">
                <a:ln w="12700">
                  <a:noFill/>
                </a:ln>
                <a:solidFill>
                  <a:srgbClr val="262626">
                    <a:alpha val="100000"/>
                  </a:srgbClr>
                </a:solidFill>
                <a:latin typeface="poppins-bold"/>
                <a:ea typeface="poppins-bold"/>
                <a:cs typeface="poppins-bold"/>
              </a:rPr>
              <a:t>Common Compliance Issues</a:t>
            </a:r>
            <a:endParaRPr kumimoji="1" lang="zh-CN" altLang="en-US" dirty="0"/>
          </a:p>
        </p:txBody>
      </p:sp>
      <p:cxnSp>
        <p:nvCxnSpPr>
          <p:cNvPr id="11"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2"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6200000">
            <a:off x="1359235" y="1355558"/>
            <a:ext cx="1933074" cy="1933074"/>
          </a:xfrm>
          <a:prstGeom prst="blockArc">
            <a:avLst>
              <a:gd name="adj1" fmla="val 10800000"/>
              <a:gd name="adj2" fmla="val 0"/>
              <a:gd name="adj3" fmla="val 1006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863630" y="1824316"/>
            <a:ext cx="1081605" cy="862737"/>
          </a:xfrm>
          <a:prstGeom prst="rect">
            <a:avLst/>
          </a:prstGeom>
          <a:noFill/>
          <a:ln cap="sq">
            <a:noFill/>
          </a:ln>
        </p:spPr>
        <p:txBody>
          <a:bodyPr vert="horz" wrap="square" lIns="0" tIns="0" rIns="0" bIns="0" rtlCol="0" anchor="ctr"/>
          <a:lstStyle/>
          <a:p>
            <a:pPr algn="ctr"/>
            <a:r>
              <a:rPr kumimoji="1" lang="en-US" altLang="zh-CN" sz="6600">
                <a:ln w="15875">
                  <a:solidFill>
                    <a:srgbClr val="3860F4">
                      <a:alpha val="100000"/>
                    </a:srgbClr>
                  </a:solidFill>
                </a:ln>
                <a:solidFill>
                  <a:srgbClr val="FFFFFF">
                    <a:alpha val="100000"/>
                  </a:srgbClr>
                </a:solidFill>
                <a:latin typeface="poppins-bold"/>
                <a:ea typeface="poppins-bold"/>
                <a:cs typeface="poppins-bold"/>
              </a:rPr>
              <a:t>01</a:t>
            </a:r>
            <a:endParaRPr kumimoji="1" lang="zh-CN" altLang="en-US"/>
          </a:p>
        </p:txBody>
      </p:sp>
      <p:sp>
        <p:nvSpPr>
          <p:cNvPr id="5" name="标题 1"/>
          <p:cNvSpPr txBox="1"/>
          <p:nvPr/>
        </p:nvSpPr>
        <p:spPr>
          <a:xfrm>
            <a:off x="3212097" y="2120900"/>
            <a:ext cx="7058526" cy="989263"/>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Implementing new compliance measures often encounters resistance from employees accustomed to existing processes, hindering organizational adaptability and creating friction in communication efforts.</a:t>
            </a:r>
            <a:endParaRPr kumimoji="1" lang="zh-CN" altLang="en-US"/>
          </a:p>
        </p:txBody>
      </p:sp>
      <p:sp>
        <p:nvSpPr>
          <p:cNvPr id="6" name="标题 1"/>
          <p:cNvSpPr txBox="1"/>
          <p:nvPr/>
        </p:nvSpPr>
        <p:spPr>
          <a:xfrm rot="5400000" flipH="1">
            <a:off x="8886992" y="1355558"/>
            <a:ext cx="1933074" cy="193307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3212097" y="1715418"/>
            <a:ext cx="7058526" cy="36217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Change Management Issues</a:t>
            </a:r>
            <a:endParaRPr kumimoji="1" lang="zh-CN" altLang="en-US"/>
          </a:p>
        </p:txBody>
      </p:sp>
      <p:sp>
        <p:nvSpPr>
          <p:cNvPr id="8" name="标题 1"/>
          <p:cNvSpPr txBox="1"/>
          <p:nvPr/>
        </p:nvSpPr>
        <p:spPr>
          <a:xfrm rot="16200000">
            <a:off x="1359235" y="3757391"/>
            <a:ext cx="1933074" cy="1933074"/>
          </a:xfrm>
          <a:prstGeom prst="blockArc">
            <a:avLst>
              <a:gd name="adj1" fmla="val 10800000"/>
              <a:gd name="adj2" fmla="val 0"/>
              <a:gd name="adj3" fmla="val 1006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863630" y="4226149"/>
            <a:ext cx="1081605" cy="862737"/>
          </a:xfrm>
          <a:prstGeom prst="rect">
            <a:avLst/>
          </a:prstGeom>
          <a:noFill/>
          <a:ln cap="sq">
            <a:noFill/>
          </a:ln>
        </p:spPr>
        <p:txBody>
          <a:bodyPr vert="horz" wrap="square" lIns="0" tIns="0" rIns="0" bIns="0" rtlCol="0" anchor="ctr"/>
          <a:lstStyle/>
          <a:p>
            <a:pPr algn="ctr"/>
            <a:r>
              <a:rPr kumimoji="1" lang="en-US" altLang="zh-CN" sz="6600">
                <a:ln w="15875">
                  <a:solidFill>
                    <a:srgbClr val="3860F4">
                      <a:alpha val="100000"/>
                    </a:srgbClr>
                  </a:solidFill>
                </a:ln>
                <a:solidFill>
                  <a:srgbClr val="FFFFFF">
                    <a:alpha val="100000"/>
                  </a:srgbClr>
                </a:solidFill>
                <a:latin typeface="poppins-bold"/>
                <a:ea typeface="poppins-bold"/>
                <a:cs typeface="poppins-bold"/>
              </a:rPr>
              <a:t>02</a:t>
            </a:r>
            <a:endParaRPr kumimoji="1" lang="zh-CN" altLang="en-US"/>
          </a:p>
        </p:txBody>
      </p:sp>
      <p:sp>
        <p:nvSpPr>
          <p:cNvPr id="10" name="标题 1"/>
          <p:cNvSpPr txBox="1"/>
          <p:nvPr/>
        </p:nvSpPr>
        <p:spPr>
          <a:xfrm>
            <a:off x="3212097" y="4521200"/>
            <a:ext cx="7058526" cy="990796"/>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Addressing and mitigating the reluctance among staff to embrace compliance initiatives requires effective leadership, transparent communication, and ongoing training to foster a culture of compliance.</a:t>
            </a:r>
            <a:endParaRPr kumimoji="1" lang="zh-CN" altLang="en-US"/>
          </a:p>
        </p:txBody>
      </p:sp>
      <p:sp>
        <p:nvSpPr>
          <p:cNvPr id="11" name="标题 1"/>
          <p:cNvSpPr txBox="1"/>
          <p:nvPr/>
        </p:nvSpPr>
        <p:spPr>
          <a:xfrm rot="5400000" flipH="1">
            <a:off x="8886992" y="3757391"/>
            <a:ext cx="1933074" cy="1933074"/>
          </a:xfrm>
          <a:prstGeom prst="blockArc">
            <a:avLst>
              <a:gd name="adj1" fmla="val 10800000"/>
              <a:gd name="adj2" fmla="val 0"/>
              <a:gd name="adj3" fmla="val 10062"/>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212097" y="4117251"/>
            <a:ext cx="7058526" cy="36217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Overcoming Resistance to Compliance</a:t>
            </a:r>
            <a:endParaRPr kumimoji="1" lang="zh-CN" altLang="en-US"/>
          </a:p>
        </p:txBody>
      </p:sp>
      <p:sp>
        <p:nvSpPr>
          <p:cNvPr id="13" name="标题 1"/>
          <p:cNvSpPr txBox="1"/>
          <p:nvPr/>
        </p:nvSpPr>
        <p:spPr>
          <a:xfrm>
            <a:off x="275063" y="392345"/>
            <a:ext cx="7530200" cy="612000"/>
          </a:xfrm>
          <a:prstGeom prst="rect">
            <a:avLst/>
          </a:prstGeom>
          <a:gradFill>
            <a:gsLst>
              <a:gs pos="5000">
                <a:schemeClr val="bg1">
                  <a:lumMod val="95000"/>
                </a:schemeClr>
              </a:gs>
              <a:gs pos="84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44400" y="0"/>
            <a:ext cx="216000" cy="698810"/>
          </a:xfrm>
          <a:prstGeom prst="rect">
            <a:avLst/>
          </a:prstGeom>
          <a:solidFill>
            <a:schemeClr val="accent1"/>
          </a:solidFill>
          <a:ln w="254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817756" y="464345"/>
            <a:ext cx="10701144"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Organizational Resistance</a:t>
            </a: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079338" y="3045600"/>
            <a:ext cx="1914235" cy="525861"/>
          </a:xfrm>
          <a:prstGeom prst="rect">
            <a:avLst/>
          </a:prstGeom>
          <a:noFill/>
          <a:ln>
            <a:noFill/>
          </a:ln>
        </p:spPr>
        <p:txBody>
          <a:bodyPr vert="horz" wrap="square" lIns="0" tIns="0" rIns="0" bIns="0" rtlCol="0" anchor="t"/>
          <a:lstStyle/>
          <a:p>
            <a:pPr algn="l"/>
            <a:r>
              <a:rPr kumimoji="1" lang="en-US" altLang="zh-CN" sz="1139">
                <a:ln w="12700">
                  <a:noFill/>
                </a:ln>
                <a:solidFill>
                  <a:srgbClr val="000000">
                    <a:alpha val="100000"/>
                  </a:srgbClr>
                </a:solidFill>
                <a:latin typeface="poppins-bold"/>
                <a:ea typeface="poppins-bold"/>
                <a:cs typeface="poppins-bold"/>
              </a:rPr>
              <a:t>Keeping Up with Regulatory Changes</a:t>
            </a:r>
            <a:endParaRPr kumimoji="1" lang="zh-CN" altLang="en-US"/>
          </a:p>
        </p:txBody>
      </p:sp>
      <p:sp>
        <p:nvSpPr>
          <p:cNvPr id="4" name="标题 1"/>
          <p:cNvSpPr txBox="1"/>
          <p:nvPr/>
        </p:nvSpPr>
        <p:spPr>
          <a:xfrm>
            <a:off x="3079339" y="3631470"/>
            <a:ext cx="1912875" cy="2176641"/>
          </a:xfrm>
          <a:prstGeom prst="rect">
            <a:avLst/>
          </a:prstGeom>
          <a:noFill/>
          <a:ln>
            <a:noFill/>
          </a:ln>
        </p:spPr>
        <p:txBody>
          <a:bodyPr vert="horz" wrap="square" lIns="0" tIns="0" rIns="0" bIns="0" rtlCol="0" anchor="t"/>
          <a:lstStyle/>
          <a:p>
            <a:pPr algn="l"/>
            <a:r>
              <a:rPr kumimoji="1" lang="en-US" altLang="zh-CN" sz="1254" dirty="0">
                <a:ln w="12700">
                  <a:noFill/>
                </a:ln>
                <a:solidFill>
                  <a:srgbClr val="000000">
                    <a:alpha val="100000"/>
                  </a:srgbClr>
                </a:solidFill>
                <a:latin typeface="Poppins"/>
                <a:ea typeface="Poppins"/>
                <a:cs typeface="Poppins"/>
              </a:rPr>
              <a:t>Organizations must continuously monitor and adapt to evolving regulations, which can be a daunting task that strains resources and complicates compliance communication efforts.</a:t>
            </a:r>
            <a:endParaRPr kumimoji="1" lang="zh-CN" altLang="en-US" dirty="0"/>
          </a:p>
        </p:txBody>
      </p:sp>
      <p:sp>
        <p:nvSpPr>
          <p:cNvPr id="5" name="标题 1"/>
          <p:cNvSpPr txBox="1"/>
          <p:nvPr/>
        </p:nvSpPr>
        <p:spPr>
          <a:xfrm>
            <a:off x="7090616" y="3045600"/>
            <a:ext cx="1914235" cy="525861"/>
          </a:xfrm>
          <a:prstGeom prst="rect">
            <a:avLst/>
          </a:prstGeom>
          <a:noFill/>
          <a:ln>
            <a:noFill/>
          </a:ln>
        </p:spPr>
        <p:txBody>
          <a:bodyPr vert="horz" wrap="square" lIns="0" tIns="0" rIns="0" bIns="0" rtlCol="0" anchor="t"/>
          <a:lstStyle/>
          <a:p>
            <a:pPr algn="l"/>
            <a:r>
              <a:rPr kumimoji="1" lang="en-US" altLang="zh-CN" sz="1139">
                <a:ln w="12700">
                  <a:noFill/>
                </a:ln>
                <a:solidFill>
                  <a:srgbClr val="000000">
                    <a:alpha val="100000"/>
                  </a:srgbClr>
                </a:solidFill>
                <a:latin typeface="poppins-bold"/>
                <a:ea typeface="poppins-bold"/>
                <a:cs typeface="poppins-bold"/>
              </a:rPr>
              <a:t>Addressing Emerging Threats</a:t>
            </a:r>
            <a:endParaRPr kumimoji="1" lang="zh-CN" altLang="en-US"/>
          </a:p>
        </p:txBody>
      </p:sp>
      <p:sp>
        <p:nvSpPr>
          <p:cNvPr id="6" name="标题 1"/>
          <p:cNvSpPr txBox="1"/>
          <p:nvPr/>
        </p:nvSpPr>
        <p:spPr>
          <a:xfrm>
            <a:off x="7090617" y="3631471"/>
            <a:ext cx="1905973" cy="2199486"/>
          </a:xfrm>
          <a:prstGeom prst="rect">
            <a:avLst/>
          </a:prstGeom>
          <a:noFill/>
          <a:ln>
            <a:noFill/>
          </a:ln>
        </p:spPr>
        <p:txBody>
          <a:bodyPr vert="horz" wrap="square" lIns="0" tIns="0" rIns="0" bIns="0" rtlCol="0" anchor="t"/>
          <a:lstStyle/>
          <a:p>
            <a:pPr algn="l"/>
            <a:r>
              <a:rPr kumimoji="1" lang="en-US" altLang="zh-CN" sz="1250" dirty="0">
                <a:ln w="12700">
                  <a:noFill/>
                </a:ln>
                <a:solidFill>
                  <a:srgbClr val="000000">
                    <a:alpha val="100000"/>
                  </a:srgbClr>
                </a:solidFill>
                <a:latin typeface="Poppins"/>
                <a:ea typeface="Poppins"/>
                <a:cs typeface="Poppins"/>
              </a:rPr>
              <a:t>Proactively identifying and responding to new threats in the compliance landscape is essential, as failure to do so can lead to significant vulnerabilities and communication breakdowns in compliance strategies.</a:t>
            </a:r>
            <a:endParaRPr kumimoji="1" lang="zh-CN" altLang="en-US" sz="1250" dirty="0"/>
          </a:p>
        </p:txBody>
      </p:sp>
      <p:sp>
        <p:nvSpPr>
          <p:cNvPr id="7" name="标题 1"/>
          <p:cNvSpPr txBox="1"/>
          <p:nvPr/>
        </p:nvSpPr>
        <p:spPr>
          <a:xfrm>
            <a:off x="3079339" y="2028910"/>
            <a:ext cx="1397000" cy="685800"/>
          </a:xfrm>
          <a:prstGeom prst="rect">
            <a:avLst/>
          </a:prstGeom>
          <a:noFill/>
          <a:ln>
            <a:noFill/>
          </a:ln>
        </p:spPr>
        <p:txBody>
          <a:bodyPr vert="horz" wrap="square" lIns="0" tIns="0" rIns="0" bIns="0" rtlCol="0" anchor="t">
            <a:spAutoFit/>
          </a:bodyPr>
          <a:lstStyle/>
          <a:p>
            <a:pPr algn="l"/>
            <a:r>
              <a:rPr kumimoji="1" lang="en-US" altLang="zh-CN" sz="5400">
                <a:ln w="12700">
                  <a:noFill/>
                </a:ln>
                <a:solidFill>
                  <a:srgbClr val="03103B">
                    <a:alpha val="100000"/>
                  </a:srgbClr>
                </a:solidFill>
                <a:latin typeface="poppins-bold"/>
                <a:ea typeface="poppins-bold"/>
                <a:cs typeface="poppins-bold"/>
              </a:rPr>
              <a:t>01</a:t>
            </a:r>
            <a:endParaRPr kumimoji="1" lang="zh-CN" altLang="en-US"/>
          </a:p>
        </p:txBody>
      </p:sp>
      <p:sp>
        <p:nvSpPr>
          <p:cNvPr id="8" name="标题 1"/>
          <p:cNvSpPr txBox="1"/>
          <p:nvPr/>
        </p:nvSpPr>
        <p:spPr>
          <a:xfrm>
            <a:off x="7090617" y="2028910"/>
            <a:ext cx="1397000" cy="685800"/>
          </a:xfrm>
          <a:prstGeom prst="rect">
            <a:avLst/>
          </a:prstGeom>
          <a:noFill/>
          <a:ln>
            <a:noFill/>
          </a:ln>
        </p:spPr>
        <p:txBody>
          <a:bodyPr vert="horz" wrap="square" lIns="0" tIns="0" rIns="0" bIns="0" rtlCol="0" anchor="t">
            <a:spAutoFit/>
          </a:bodyPr>
          <a:lstStyle/>
          <a:p>
            <a:pPr algn="l"/>
            <a:r>
              <a:rPr kumimoji="1" lang="en-US" altLang="zh-CN" sz="5400">
                <a:ln w="12700">
                  <a:noFill/>
                </a:ln>
                <a:solidFill>
                  <a:srgbClr val="03103B">
                    <a:alpha val="100000"/>
                  </a:srgbClr>
                </a:solidFill>
                <a:latin typeface="poppins-bold"/>
                <a:ea typeface="poppins-bold"/>
                <a:cs typeface="poppins-bold"/>
              </a:rPr>
              <a:t>02</a:t>
            </a:r>
            <a:endParaRPr kumimoji="1" lang="zh-CN" altLang="en-US"/>
          </a:p>
        </p:txBody>
      </p:sp>
      <p:sp>
        <p:nvSpPr>
          <p:cNvPr id="9" name="标题 1"/>
          <p:cNvSpPr txBox="1"/>
          <p:nvPr/>
        </p:nvSpPr>
        <p:spPr>
          <a:xfrm>
            <a:off x="275063" y="392345"/>
            <a:ext cx="7530200" cy="612000"/>
          </a:xfrm>
          <a:prstGeom prst="rect">
            <a:avLst/>
          </a:prstGeom>
          <a:gradFill>
            <a:gsLst>
              <a:gs pos="5000">
                <a:schemeClr val="bg1">
                  <a:lumMod val="95000"/>
                </a:schemeClr>
              </a:gs>
              <a:gs pos="84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44400" y="0"/>
            <a:ext cx="216000" cy="698810"/>
          </a:xfrm>
          <a:prstGeom prst="rect">
            <a:avLst/>
          </a:prstGeom>
          <a:solidFill>
            <a:schemeClr val="accent1"/>
          </a:solidFill>
          <a:ln w="254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17756" y="464345"/>
            <a:ext cx="10701144"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Maintaining Updated Policies</a:t>
            </a: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6200000">
            <a:off x="937525" y="2366616"/>
            <a:ext cx="4465748" cy="2186153"/>
          </a:xfrm>
          <a:prstGeom prst="trapezoid">
            <a:avLst>
              <a:gd name="adj" fmla="val 55369"/>
            </a:avLst>
          </a:prstGeom>
          <a:gradFill>
            <a:gsLst>
              <a:gs pos="0">
                <a:schemeClr val="accent1">
                  <a:alpha val="10000"/>
                </a:schemeClr>
              </a:gs>
              <a:gs pos="100000">
                <a:schemeClr val="accent1">
                  <a:alpha val="0"/>
                </a:schemeClr>
              </a:gs>
            </a:gsLst>
            <a:lin ang="5400000" scaled="0"/>
          </a:gradFill>
          <a:ln w="3175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6200000">
            <a:off x="1732003" y="1766448"/>
            <a:ext cx="4077126" cy="3386490"/>
          </a:xfrm>
          <a:prstGeom prst="trapezoid">
            <a:avLst>
              <a:gd name="adj" fmla="val 39243"/>
            </a:avLst>
          </a:prstGeom>
          <a:gradFill>
            <a:gsLst>
              <a:gs pos="0">
                <a:schemeClr val="accent1">
                  <a:alpha val="10000"/>
                </a:schemeClr>
              </a:gs>
              <a:gs pos="100000">
                <a:schemeClr val="accent1">
                  <a:alpha val="0"/>
                </a:schemeClr>
              </a:gs>
            </a:gsLst>
            <a:lin ang="5400000" scaled="0"/>
          </a:gra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104865" y="2362200"/>
            <a:ext cx="2133600" cy="2133600"/>
          </a:xfrm>
          <a:prstGeom prst="ellipse">
            <a:avLst/>
          </a:prstGeom>
          <a:solidFill>
            <a:schemeClr val="bg1"/>
          </a:solidFill>
          <a:ln w="317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6" name="标题 1"/>
          <p:cNvSpPr txBox="1"/>
          <p:nvPr/>
        </p:nvSpPr>
        <p:spPr>
          <a:xfrm>
            <a:off x="1352515" y="2609850"/>
            <a:ext cx="1638300" cy="1638300"/>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637874" y="670007"/>
            <a:ext cx="2133600" cy="5517986"/>
          </a:xfrm>
          <a:prstGeom prst="arc">
            <a:avLst>
              <a:gd name="adj1" fmla="val 16965043"/>
              <a:gd name="adj2" fmla="val 4741455"/>
            </a:avLst>
          </a:prstGeom>
          <a:noFill/>
          <a:ln w="19050" cap="sq">
            <a:gradFill>
              <a:gsLst>
                <a:gs pos="0">
                  <a:schemeClr val="accent1">
                    <a:alpha val="0"/>
                  </a:schemeClr>
                </a:gs>
                <a:gs pos="40000">
                  <a:schemeClr val="accent1"/>
                </a:gs>
                <a:gs pos="60000">
                  <a:schemeClr val="accent1"/>
                </a:gs>
                <a:gs pos="100000">
                  <a:schemeClr val="accent1">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367375" y="1842807"/>
            <a:ext cx="683598" cy="683598"/>
          </a:xfrm>
          <a:prstGeom prst="ellipse">
            <a:avLst/>
          </a:prstGeom>
          <a:solidFill>
            <a:schemeClr val="bg1"/>
          </a:solidFill>
          <a:ln w="952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9" name="标题 1"/>
          <p:cNvSpPr txBox="1"/>
          <p:nvPr/>
        </p:nvSpPr>
        <p:spPr>
          <a:xfrm>
            <a:off x="4341041" y="3995062"/>
            <a:ext cx="683598" cy="683598"/>
          </a:xfrm>
          <a:prstGeom prst="ellipse">
            <a:avLst/>
          </a:prstGeom>
          <a:solidFill>
            <a:schemeClr val="bg1"/>
          </a:solidFill>
          <a:ln w="9525" cap="sq">
            <a:solidFill>
              <a:schemeClr val="accent1"/>
            </a:solidFill>
          </a:ln>
          <a:effectLst>
            <a:outerShdw blurRad="254000" sx="109000" sy="109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10" name="标题 1"/>
          <p:cNvSpPr txBox="1"/>
          <p:nvPr/>
        </p:nvSpPr>
        <p:spPr>
          <a:xfrm>
            <a:off x="4510754" y="1986186"/>
            <a:ext cx="396840" cy="39684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9525" cap="sq">
            <a:no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4484420" y="4149846"/>
            <a:ext cx="396840" cy="374030"/>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9525" cap="sq">
            <a:noFill/>
          </a:ln>
          <a:effectLst/>
        </p:spPr>
        <p:txBody>
          <a:bodyPr vert="horz" wrap="square" lIns="91440" tIns="45720" rIns="91440" bIns="45720" rtlCol="0" anchor="t"/>
          <a:lstStyle/>
          <a:p>
            <a:pPr algn="l"/>
            <a:endParaRPr kumimoji="1" lang="zh-CN" altLang="en-US"/>
          </a:p>
        </p:txBody>
      </p:sp>
      <p:sp>
        <p:nvSpPr>
          <p:cNvPr id="12" name="标题 1"/>
          <p:cNvSpPr txBox="1"/>
          <p:nvPr/>
        </p:nvSpPr>
        <p:spPr>
          <a:xfrm>
            <a:off x="5246861" y="1712572"/>
            <a:ext cx="5623324" cy="30777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Training and Resources</a:t>
            </a:r>
            <a:endParaRPr kumimoji="1" lang="zh-CN" altLang="en-US"/>
          </a:p>
        </p:txBody>
      </p:sp>
      <p:sp>
        <p:nvSpPr>
          <p:cNvPr id="13" name="标题 1"/>
          <p:cNvSpPr txBox="1"/>
          <p:nvPr/>
        </p:nvSpPr>
        <p:spPr>
          <a:xfrm>
            <a:off x="5246860" y="2095889"/>
            <a:ext cx="5624340" cy="142538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Providing comprehensive training and readily available resources ensures that employees fully understand compliance requirements and can apply them effectively in their roles.</a:t>
            </a:r>
            <a:endParaRPr kumimoji="1" lang="zh-CN" altLang="en-US"/>
          </a:p>
        </p:txBody>
      </p:sp>
      <p:sp>
        <p:nvSpPr>
          <p:cNvPr id="14" name="标题 1"/>
          <p:cNvSpPr txBox="1"/>
          <p:nvPr/>
        </p:nvSpPr>
        <p:spPr>
          <a:xfrm>
            <a:off x="5246860" y="3944180"/>
            <a:ext cx="5623324" cy="30777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Engaging Stakeholders</a:t>
            </a:r>
            <a:endParaRPr kumimoji="1" lang="zh-CN" altLang="en-US"/>
          </a:p>
        </p:txBody>
      </p:sp>
      <p:sp>
        <p:nvSpPr>
          <p:cNvPr id="15" name="标题 1"/>
          <p:cNvSpPr txBox="1"/>
          <p:nvPr/>
        </p:nvSpPr>
        <p:spPr>
          <a:xfrm>
            <a:off x="5246860" y="4332656"/>
            <a:ext cx="5623324" cy="109518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Engaging stakeholders fosters a collaborative environment where all parties contribute to compliance efforts, enhancing accountability and adherence to established communication protocols.</a:t>
            </a:r>
            <a:endParaRPr kumimoji="1" lang="zh-CN" altLang="en-US"/>
          </a:p>
        </p:txBody>
      </p:sp>
      <p:sp>
        <p:nvSpPr>
          <p:cNvPr id="16" name="标题 1"/>
          <p:cNvSpPr txBox="1"/>
          <p:nvPr/>
        </p:nvSpPr>
        <p:spPr>
          <a:xfrm>
            <a:off x="1700924" y="2959100"/>
            <a:ext cx="943525" cy="9377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72720" y="247319"/>
            <a:ext cx="11442700" cy="485140"/>
          </a:xfrm>
          <a:prstGeom prst="rect">
            <a:avLst/>
          </a:prstGeom>
          <a:noFill/>
          <a:ln>
            <a:noFill/>
          </a:ln>
        </p:spPr>
        <p:txBody>
          <a:bodyPr vert="horz" wrap="square" lIns="91440" tIns="45720" rIns="91440" bIns="45720" rtlCol="0" anchor="t">
            <a:spAutoFit/>
          </a:bodyPr>
          <a:lstStyle/>
          <a:p>
            <a:pPr algn="l"/>
            <a:r>
              <a:rPr kumimoji="1" lang="en-US" altLang="zh-CN" sz="2800">
                <a:ln w="12700">
                  <a:noFill/>
                </a:ln>
                <a:solidFill>
                  <a:srgbClr val="262626">
                    <a:alpha val="100000"/>
                  </a:srgbClr>
                </a:solidFill>
                <a:latin typeface="poppins-bold"/>
                <a:ea typeface="poppins-bold"/>
                <a:cs typeface="poppins-bold"/>
              </a:rPr>
              <a:t>Mitigation Strategies</a:t>
            </a:r>
            <a:endParaRPr kumimoji="1" lang="zh-CN" altLang="en-US"/>
          </a:p>
        </p:txBody>
      </p:sp>
      <p:cxnSp>
        <p:nvCxnSpPr>
          <p:cNvPr id="18" name="标题 1"/>
          <p:cNvCxnSpPr/>
          <p:nvPr/>
        </p:nvCxnSpPr>
        <p:spPr>
          <a:xfrm>
            <a:off x="312738" y="770539"/>
            <a:ext cx="11307762" cy="0"/>
          </a:xfrm>
          <a:prstGeom prst="line">
            <a:avLst/>
          </a:prstGeom>
          <a:noFill/>
          <a:ln w="6350" cap="rnd">
            <a:solidFill>
              <a:schemeClr val="bg1">
                <a:lumMod val="65000"/>
              </a:schemeClr>
            </a:solidFill>
            <a:round/>
          </a:ln>
        </p:spPr>
      </p:cxnSp>
      <p:cxnSp>
        <p:nvCxnSpPr>
          <p:cNvPr id="19" name="标题 1"/>
          <p:cNvCxnSpPr/>
          <p:nvPr/>
        </p:nvCxnSpPr>
        <p:spPr>
          <a:xfrm>
            <a:off x="312738" y="770539"/>
            <a:ext cx="652463" cy="0"/>
          </a:xfrm>
          <a:prstGeom prst="line">
            <a:avLst/>
          </a:prstGeom>
          <a:noFill/>
          <a:ln w="44450" cap="sq">
            <a:solidFill>
              <a:schemeClr val="accent1"/>
            </a:solidFill>
            <a:roun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8100000">
            <a:off x="921401" y="1868199"/>
            <a:ext cx="882223" cy="882000"/>
          </a:xfrm>
          <a:prstGeom prst="teardrop">
            <a:avLst/>
          </a:pr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4" name="标题 1"/>
          <p:cNvSpPr txBox="1"/>
          <p:nvPr/>
        </p:nvSpPr>
        <p:spPr>
          <a:xfrm rot="8100000">
            <a:off x="1024791" y="1713064"/>
            <a:ext cx="675445" cy="675205"/>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82634" y="3167856"/>
            <a:ext cx="62685" cy="238348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96722" y="2983807"/>
            <a:ext cx="4733088" cy="749870"/>
          </a:xfrm>
          <a:prstGeom prst="rect">
            <a:avLst/>
          </a:prstGeom>
          <a:noFill/>
          <a:ln cap="sq">
            <a:noFill/>
          </a:ln>
          <a:effectLst/>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Understanding Communication Compliance</a:t>
            </a:r>
            <a:endParaRPr kumimoji="1" lang="zh-CN" altLang="en-US"/>
          </a:p>
        </p:txBody>
      </p:sp>
      <p:sp>
        <p:nvSpPr>
          <p:cNvPr id="7" name="标题 1"/>
          <p:cNvSpPr txBox="1"/>
          <p:nvPr/>
        </p:nvSpPr>
        <p:spPr>
          <a:xfrm>
            <a:off x="996720" y="3843913"/>
            <a:ext cx="4733088" cy="2013904"/>
          </a:xfrm>
          <a:prstGeom prst="rect">
            <a:avLst/>
          </a:prstGeom>
          <a:noFill/>
          <a:ln>
            <a:noFill/>
          </a:ln>
        </p:spPr>
        <p:txBody>
          <a:bodyPr vert="horz" wrap="square" lIns="0" tIns="0" rIns="0" bIns="0" rtlCol="0" anchor="t"/>
          <a:lstStyle/>
          <a:p>
            <a:pPr marL="285750" indent="-285750" algn="l">
              <a:buFont typeface="Arial" panose="020B0604020202020204" pitchFamily="34" charset="0"/>
              <a:buChar char="•"/>
            </a:pPr>
            <a:r>
              <a:rPr kumimoji="1" lang="en-US" altLang="zh-CN" sz="1400" dirty="0">
                <a:ln w="12700">
                  <a:noFill/>
                </a:ln>
                <a:solidFill>
                  <a:srgbClr val="000000">
                    <a:alpha val="100000"/>
                  </a:srgbClr>
                </a:solidFill>
                <a:latin typeface="Poppins"/>
                <a:ea typeface="Poppins"/>
                <a:cs typeface="Poppins"/>
              </a:rPr>
              <a:t>Refers to the adherence to laws, regulations, and organizational policies governing communication practices</a:t>
            </a:r>
          </a:p>
          <a:p>
            <a:pPr marL="285750" indent="-285750" algn="l">
              <a:buFont typeface="Arial" panose="020B0604020202020204" pitchFamily="34" charset="0"/>
              <a:buChar char="•"/>
            </a:pPr>
            <a:r>
              <a:rPr kumimoji="1" lang="en-US" altLang="zh-CN" sz="1400" dirty="0">
                <a:ln w="12700">
                  <a:noFill/>
                </a:ln>
                <a:solidFill>
                  <a:srgbClr val="000000">
                    <a:alpha val="100000"/>
                  </a:srgbClr>
                </a:solidFill>
                <a:latin typeface="Poppins"/>
                <a:ea typeface="Poppins"/>
                <a:cs typeface="Poppins"/>
              </a:rPr>
              <a:t>Ensures that all communications are legitimate, ethical, and secure</a:t>
            </a:r>
          </a:p>
          <a:p>
            <a:pPr marL="285750" indent="-285750" algn="l">
              <a:buFont typeface="Arial" panose="020B0604020202020204" pitchFamily="34" charset="0"/>
              <a:buChar char="•"/>
            </a:pPr>
            <a:r>
              <a:rPr kumimoji="1" lang="en-US" altLang="zh-CN" sz="1400" dirty="0">
                <a:ln w="12700">
                  <a:noFill/>
                </a:ln>
                <a:solidFill>
                  <a:srgbClr val="000000">
                    <a:alpha val="100000"/>
                  </a:srgbClr>
                </a:solidFill>
                <a:latin typeface="Poppins"/>
                <a:ea typeface="Poppins"/>
                <a:cs typeface="Poppins"/>
              </a:rPr>
              <a:t>Includes the ability to manage sensitive info (using an alternative method) and protect against harassing, threatening, or inappropriate language used in communications.</a:t>
            </a:r>
            <a:endParaRPr kumimoji="1" lang="zh-CN" altLang="en-US" dirty="0"/>
          </a:p>
        </p:txBody>
      </p:sp>
      <p:sp>
        <p:nvSpPr>
          <p:cNvPr id="8" name="标题 1"/>
          <p:cNvSpPr txBox="1"/>
          <p:nvPr/>
        </p:nvSpPr>
        <p:spPr>
          <a:xfrm>
            <a:off x="1191935" y="2053434"/>
            <a:ext cx="341155" cy="38961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9" name="标题 1"/>
          <p:cNvSpPr txBox="1"/>
          <p:nvPr/>
        </p:nvSpPr>
        <p:spPr>
          <a:xfrm rot="8100000">
            <a:off x="6626942" y="1868199"/>
            <a:ext cx="882223" cy="882000"/>
          </a:xfrm>
          <a:prstGeom prst="teardrop">
            <a:avLst/>
          </a:prstGeom>
          <a:gradFill>
            <a:gsLst>
              <a:gs pos="1000">
                <a:schemeClr val="accent1"/>
              </a:gs>
              <a:gs pos="100000">
                <a:schemeClr val="accent1">
                  <a:lumMod val="60000"/>
                  <a:lumOff val="40000"/>
                </a:schemeClr>
              </a:gs>
            </a:gsLst>
            <a:lin ang="2700000" scaled="0"/>
          </a:gradFill>
          <a:ln w="12700" cap="sq">
            <a:noFill/>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10" name="标题 1"/>
          <p:cNvSpPr txBox="1"/>
          <p:nvPr/>
        </p:nvSpPr>
        <p:spPr>
          <a:xfrm rot="8100000">
            <a:off x="6730331" y="1713064"/>
            <a:ext cx="675445" cy="675205"/>
          </a:xfrm>
          <a:custGeom>
            <a:avLst/>
            <a:gdLst>
              <a:gd name="connsiteX0" fmla="*/ 142119 w 675445"/>
              <a:gd name="connsiteY0" fmla="*/ 533122 h 675205"/>
              <a:gd name="connsiteX1" fmla="*/ 0 w 675445"/>
              <a:gd name="connsiteY1" fmla="*/ 190105 h 675205"/>
              <a:gd name="connsiteX2" fmla="*/ 1 w 675445"/>
              <a:gd name="connsiteY2" fmla="*/ 190105 h 675205"/>
              <a:gd name="connsiteX3" fmla="*/ 38132 w 675445"/>
              <a:gd name="connsiteY3" fmla="*/ 1282 h 675205"/>
              <a:gd name="connsiteX4" fmla="*/ 38828 w 675445"/>
              <a:gd name="connsiteY4" fmla="*/ 0 h 675205"/>
              <a:gd name="connsiteX5" fmla="*/ 28173 w 675445"/>
              <a:gd name="connsiteY5" fmla="*/ 34318 h 675205"/>
              <a:gd name="connsiteX6" fmla="*/ 17632 w 675445"/>
              <a:gd name="connsiteY6" fmla="*/ 138856 h 675205"/>
              <a:gd name="connsiteX7" fmla="*/ 536473 w 675445"/>
              <a:gd name="connsiteY7" fmla="*/ 657566 h 675205"/>
              <a:gd name="connsiteX8" fmla="*/ 641037 w 675445"/>
              <a:gd name="connsiteY8" fmla="*/ 647028 h 675205"/>
              <a:gd name="connsiteX9" fmla="*/ 675445 w 675445"/>
              <a:gd name="connsiteY9" fmla="*/ 636350 h 675205"/>
              <a:gd name="connsiteX10" fmla="*/ 674094 w 675445"/>
              <a:gd name="connsiteY10" fmla="*/ 637083 h 675205"/>
              <a:gd name="connsiteX11" fmla="*/ 485223 w 675445"/>
              <a:gd name="connsiteY11" fmla="*/ 675205 h 675205"/>
              <a:gd name="connsiteX12" fmla="*/ 142119 w 675445"/>
              <a:gd name="connsiteY12" fmla="*/ 533122 h 675205"/>
            </a:gdLst>
            <a:ahLst/>
            <a:cxnLst/>
            <a:rect l="l" t="t" r="r" b="b"/>
            <a:pathLst>
              <a:path w="675445" h="67520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464653" y="3167856"/>
            <a:ext cx="62685" cy="2383480"/>
          </a:xfrm>
          <a:prstGeom prst="rect">
            <a:avLst/>
          </a:prstGeom>
          <a:solidFill>
            <a:schemeClr val="accent1">
              <a:lumMod val="20000"/>
              <a:lumOff val="80000"/>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6763578" y="2983807"/>
            <a:ext cx="4733088" cy="749870"/>
          </a:xfrm>
          <a:prstGeom prst="rect">
            <a:avLst/>
          </a:prstGeom>
          <a:noFill/>
          <a:ln cap="sq">
            <a:noFill/>
          </a:ln>
          <a:effectLst/>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Importance in Organizations</a:t>
            </a:r>
            <a:endParaRPr kumimoji="1" lang="zh-CN" altLang="en-US"/>
          </a:p>
        </p:txBody>
      </p:sp>
      <p:sp>
        <p:nvSpPr>
          <p:cNvPr id="13" name="标题 1"/>
          <p:cNvSpPr txBox="1"/>
          <p:nvPr/>
        </p:nvSpPr>
        <p:spPr>
          <a:xfrm>
            <a:off x="6763577" y="3843913"/>
            <a:ext cx="4733088" cy="1457351"/>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Poppins"/>
                <a:ea typeface="Poppins"/>
                <a:cs typeface="Poppins"/>
              </a:rPr>
              <a:t>Effective communication compliance is crucial for organizations to mitigate legal risks, maintain trust, and uphold a positive reputation. It is essential for safeguarding sensitive information and ensuring regulatory adherence.</a:t>
            </a:r>
            <a:endParaRPr kumimoji="1" lang="zh-CN" altLang="en-US" dirty="0"/>
          </a:p>
        </p:txBody>
      </p:sp>
      <p:sp>
        <p:nvSpPr>
          <p:cNvPr id="14" name="标题 1"/>
          <p:cNvSpPr txBox="1"/>
          <p:nvPr/>
        </p:nvSpPr>
        <p:spPr>
          <a:xfrm>
            <a:off x="6854561" y="2122291"/>
            <a:ext cx="426983" cy="373817"/>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15"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and Purpose</a:t>
            </a:r>
            <a:endParaRPr kumimoji="1" lang="zh-CN" altLang="en-US"/>
          </a:p>
        </p:txBody>
      </p:sp>
      <p:sp>
        <p:nvSpPr>
          <p:cNvPr id="16"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1213659" y="2208138"/>
            <a:ext cx="5505742" cy="2848125"/>
          </a:xfrm>
          <a:prstGeom prst="roundRect">
            <a:avLst>
              <a:gd name="adj" fmla="val 50000"/>
            </a:avLst>
          </a:prstGeom>
          <a:solidFill>
            <a:schemeClr val="bg1"/>
          </a:solidFill>
          <a:ln w="28575" cap="sq">
            <a:gradFill>
              <a:gsLst>
                <a:gs pos="0">
                  <a:schemeClr val="bg1"/>
                </a:gs>
                <a:gs pos="53000">
                  <a:schemeClr val="bg1"/>
                </a:gs>
                <a:gs pos="100000">
                  <a:schemeClr val="accent3"/>
                </a:gs>
              </a:gsLst>
              <a:lin ang="0" scaled="0"/>
            </a:gradFill>
            <a:miter/>
          </a:ln>
        </p:spPr>
        <p:txBody>
          <a:bodyPr vert="horz" wrap="square" lIns="91440" tIns="45720" rIns="91440" bIns="45720" rtlCol="0" anchor="ctr"/>
          <a:lstStyle/>
          <a:p>
            <a:pPr algn="ctr"/>
            <a:endParaRPr kumimoji="1" lang="zh-CN" altLang="en-US"/>
          </a:p>
        </p:txBody>
      </p:sp>
      <p:pic>
        <p:nvPicPr>
          <p:cNvPr id="4" name="Picture 3"/>
          <p:cNvPicPr>
            <a:picLocks noChangeAspect="1"/>
          </p:cNvPicPr>
          <p:nvPr/>
        </p:nvPicPr>
        <p:blipFill>
          <a:blip r:embed="rId2">
            <a:alphaModFix/>
          </a:blip>
          <a:srcRect l="16658" r="16658"/>
          <a:stretch>
            <a:fillRect/>
          </a:stretch>
        </p:blipFill>
        <p:spPr>
          <a:xfrm>
            <a:off x="1473534" y="2426677"/>
            <a:ext cx="2411047" cy="2411045"/>
          </a:xfrm>
          <a:custGeom>
            <a:avLst/>
            <a:gdLst/>
            <a:ahLst/>
            <a:cxnLst/>
            <a:rect l="l" t="t" r="r" b="b"/>
            <a:pathLst>
              <a:path w="2411047" h="2411045">
                <a:moveTo>
                  <a:pt x="1205524" y="0"/>
                </a:moveTo>
                <a:cubicBezTo>
                  <a:pt x="1871316" y="0"/>
                  <a:pt x="2411047" y="539731"/>
                  <a:pt x="2411047" y="1205523"/>
                </a:cubicBezTo>
                <a:cubicBezTo>
                  <a:pt x="2411047" y="1871314"/>
                  <a:pt x="1871316" y="2411045"/>
                  <a:pt x="1205524" y="2411045"/>
                </a:cubicBezTo>
                <a:cubicBezTo>
                  <a:pt x="539731" y="2411045"/>
                  <a:pt x="0" y="1871314"/>
                  <a:pt x="0" y="1205523"/>
                </a:cubicBezTo>
                <a:cubicBezTo>
                  <a:pt x="0" y="539731"/>
                  <a:pt x="539731" y="0"/>
                  <a:pt x="1205524" y="0"/>
                </a:cubicBezTo>
                <a:close/>
              </a:path>
            </a:pathLst>
          </a:custGeom>
          <a:noFill/>
          <a:ln>
            <a:noFill/>
          </a:ln>
        </p:spPr>
      </p:pic>
      <p:sp>
        <p:nvSpPr>
          <p:cNvPr id="5" name="标题 1"/>
          <p:cNvSpPr txBox="1"/>
          <p:nvPr/>
        </p:nvSpPr>
        <p:spPr>
          <a:xfrm>
            <a:off x="4455611" y="2543594"/>
            <a:ext cx="6510030" cy="831277"/>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Policies and regulations provide a framework for communication practices within organizations, setting standards that employees must follow to maintain compliance with legal and ethical norms.</a:t>
            </a:r>
            <a:endParaRPr kumimoji="1" lang="zh-CN" altLang="en-US"/>
          </a:p>
        </p:txBody>
      </p:sp>
      <p:sp>
        <p:nvSpPr>
          <p:cNvPr id="6" name="标题 1"/>
          <p:cNvSpPr txBox="1"/>
          <p:nvPr/>
        </p:nvSpPr>
        <p:spPr>
          <a:xfrm>
            <a:off x="4455611" y="2141322"/>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Policies and Regulations</a:t>
            </a:r>
            <a:endParaRPr kumimoji="1" lang="zh-CN" altLang="en-US"/>
          </a:p>
        </p:txBody>
      </p:sp>
      <p:sp>
        <p:nvSpPr>
          <p:cNvPr id="7" name="标题 1"/>
          <p:cNvSpPr txBox="1"/>
          <p:nvPr/>
        </p:nvSpPr>
        <p:spPr>
          <a:xfrm>
            <a:off x="4455611" y="4291800"/>
            <a:ext cx="6510030" cy="949503"/>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Effective risk management strategies involve identifying potential communication risks and implementing measures to minimize their impact, safeguarding the organization’s interests and compliance standing.</a:t>
            </a:r>
            <a:endParaRPr kumimoji="1" lang="zh-CN" altLang="en-US" sz="3200"/>
          </a:p>
        </p:txBody>
      </p:sp>
      <p:sp>
        <p:nvSpPr>
          <p:cNvPr id="8" name="标题 1"/>
          <p:cNvSpPr txBox="1"/>
          <p:nvPr/>
        </p:nvSpPr>
        <p:spPr>
          <a:xfrm>
            <a:off x="4455611" y="3889529"/>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Risk Management Strategies</a:t>
            </a:r>
            <a:endParaRPr kumimoji="1" lang="zh-CN" altLang="en-US"/>
          </a:p>
        </p:txBody>
      </p:sp>
      <p:sp>
        <p:nvSpPr>
          <p:cNvPr id="9"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Key Components of Compliance</a:t>
            </a:r>
            <a:endParaRPr kumimoji="1" lang="zh-CN" altLang="en-US"/>
          </a:p>
        </p:txBody>
      </p:sp>
      <p:cxnSp>
        <p:nvCxnSpPr>
          <p:cNvPr id="10"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sp>
        <p:nvSpPr>
          <p:cNvPr id="11"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Communication Monitoring Strategies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02</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8155" t="3275" r="34948" b="3275"/>
          <a:stretch>
            <a:fillRect/>
          </a:stretch>
        </p:blipFill>
        <p:spPr>
          <a:xfrm>
            <a:off x="9201150" y="2289943"/>
            <a:ext cx="2330450" cy="5397315"/>
          </a:xfrm>
          <a:custGeom>
            <a:avLst/>
            <a:gdLst/>
            <a:ahLst/>
            <a:cxnLst/>
            <a:rect l="l" t="t" r="r" b="b"/>
            <a:pathLst>
              <a:path w="2330450" h="5397315">
                <a:moveTo>
                  <a:pt x="0" y="0"/>
                </a:moveTo>
                <a:lnTo>
                  <a:pt x="2330450" y="0"/>
                </a:lnTo>
                <a:lnTo>
                  <a:pt x="2330450" y="5397315"/>
                </a:lnTo>
                <a:lnTo>
                  <a:pt x="0" y="5397315"/>
                </a:lnTo>
                <a:lnTo>
                  <a:pt x="0" y="0"/>
                </a:lnTo>
                <a:close/>
              </a:path>
            </a:pathLst>
          </a:custGeom>
          <a:noFill/>
          <a:ln>
            <a:noFill/>
          </a:ln>
        </p:spPr>
      </p:pic>
      <p:sp>
        <p:nvSpPr>
          <p:cNvPr id="4" name="标题 1"/>
          <p:cNvSpPr txBox="1"/>
          <p:nvPr/>
        </p:nvSpPr>
        <p:spPr>
          <a:xfrm flipH="1">
            <a:off x="8229516" y="0"/>
            <a:ext cx="1576470" cy="18694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2017486"/>
            <a:ext cx="4273550" cy="3294380"/>
          </a:xfrm>
          <a:prstGeom prst="rect">
            <a:avLst/>
          </a:prstGeom>
          <a:solidFill>
            <a:schemeClr val="bg1"/>
          </a:solidFill>
          <a:ln cap="sq">
            <a:noFill/>
            <a:prstDash val="solid"/>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cxnSp>
        <p:nvCxnSpPr>
          <p:cNvPr id="6" name="标题 1"/>
          <p:cNvCxnSpPr/>
          <p:nvPr/>
        </p:nvCxnSpPr>
        <p:spPr>
          <a:xfrm>
            <a:off x="997175" y="3099131"/>
            <a:ext cx="220573" cy="0"/>
          </a:xfrm>
          <a:prstGeom prst="line">
            <a:avLst/>
          </a:prstGeom>
          <a:noFill/>
          <a:ln w="34925" cap="rnd">
            <a:solidFill>
              <a:schemeClr val="accent1"/>
            </a:solidFill>
            <a:round/>
          </a:ln>
        </p:spPr>
      </p:cxnSp>
      <p:sp>
        <p:nvSpPr>
          <p:cNvPr id="7" name="标题 1"/>
          <p:cNvSpPr txBox="1"/>
          <p:nvPr/>
        </p:nvSpPr>
        <p:spPr>
          <a:xfrm>
            <a:off x="997175" y="2289943"/>
            <a:ext cx="3600000" cy="64937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Identifying Compliance Needs</a:t>
            </a:r>
            <a:endParaRPr kumimoji="1" lang="zh-CN" altLang="en-US"/>
          </a:p>
        </p:txBody>
      </p:sp>
      <p:sp>
        <p:nvSpPr>
          <p:cNvPr id="8" name="标题 1"/>
          <p:cNvSpPr txBox="1"/>
          <p:nvPr/>
        </p:nvSpPr>
        <p:spPr>
          <a:xfrm>
            <a:off x="997175" y="3212062"/>
            <a:ext cx="3600000" cy="1708723"/>
          </a:xfrm>
          <a:prstGeom prst="rect">
            <a:avLst/>
          </a:prstGeom>
          <a:noFill/>
          <a:ln>
            <a:noFill/>
          </a:ln>
        </p:spPr>
        <p:txBody>
          <a:bodyPr vert="horz" wrap="square" lIns="0" tIns="0" rIns="0" bIns="0" rtlCol="0" anchor="t"/>
          <a:lstStyle/>
          <a:p>
            <a:pPr algn="l"/>
            <a:r>
              <a:rPr kumimoji="1" lang="en-US" altLang="zh-CN" sz="1185" dirty="0">
                <a:ln w="12700">
                  <a:noFill/>
                </a:ln>
                <a:solidFill>
                  <a:srgbClr val="404040">
                    <a:alpha val="100000"/>
                  </a:srgbClr>
                </a:solidFill>
                <a:latin typeface="Poppins"/>
                <a:ea typeface="Poppins"/>
                <a:cs typeface="Poppins"/>
              </a:rPr>
              <a:t>In this stage, organizations assess regulatory requirements and internal standards to determine specific communication compliance needs that must be addressed in policy formulation.</a:t>
            </a:r>
          </a:p>
          <a:p>
            <a:pPr algn="l"/>
            <a:endParaRPr kumimoji="1" lang="en-US" altLang="zh-CN" sz="1185" dirty="0">
              <a:ln w="12700">
                <a:noFill/>
              </a:ln>
              <a:solidFill>
                <a:srgbClr val="404040">
                  <a:alpha val="100000"/>
                </a:srgbClr>
              </a:solidFill>
              <a:latin typeface="Poppins"/>
              <a:cs typeface="Poppins"/>
            </a:endParaRPr>
          </a:p>
          <a:p>
            <a:pPr algn="l"/>
            <a:r>
              <a:rPr kumimoji="1" lang="en-US" altLang="zh-CN" sz="1185" dirty="0">
                <a:ln w="12700">
                  <a:noFill/>
                </a:ln>
                <a:solidFill>
                  <a:srgbClr val="404040">
                    <a:alpha val="100000"/>
                  </a:srgbClr>
                </a:solidFill>
                <a:latin typeface="Poppins"/>
                <a:cs typeface="Poppins"/>
              </a:rPr>
              <a:t>What is considered threatening, etc.?</a:t>
            </a:r>
            <a:br>
              <a:rPr kumimoji="1" lang="en-US" altLang="zh-CN" sz="1185" dirty="0">
                <a:ln w="12700">
                  <a:noFill/>
                </a:ln>
                <a:solidFill>
                  <a:srgbClr val="404040">
                    <a:alpha val="100000"/>
                  </a:srgbClr>
                </a:solidFill>
                <a:latin typeface="Poppins"/>
                <a:cs typeface="Poppins"/>
              </a:rPr>
            </a:br>
            <a:r>
              <a:rPr kumimoji="1" lang="en-US" altLang="zh-CN" sz="1185" dirty="0">
                <a:ln w="12700">
                  <a:noFill/>
                </a:ln>
                <a:solidFill>
                  <a:srgbClr val="404040">
                    <a:alpha val="100000"/>
                  </a:srgbClr>
                </a:solidFill>
                <a:latin typeface="Poppins"/>
                <a:cs typeface="Poppins"/>
              </a:rPr>
              <a:t>Is there a built-in policy or do we need to build something specific to our organization?</a:t>
            </a:r>
            <a:endParaRPr kumimoji="1" lang="zh-CN" altLang="en-US" dirty="0"/>
          </a:p>
        </p:txBody>
      </p:sp>
      <p:sp>
        <p:nvSpPr>
          <p:cNvPr id="9" name="标题 1"/>
          <p:cNvSpPr txBox="1"/>
          <p:nvPr/>
        </p:nvSpPr>
        <p:spPr>
          <a:xfrm>
            <a:off x="5139373" y="2017486"/>
            <a:ext cx="4273550" cy="3294380"/>
          </a:xfrm>
          <a:prstGeom prst="rect">
            <a:avLst/>
          </a:prstGeom>
          <a:solidFill>
            <a:schemeClr val="bg1"/>
          </a:solidFill>
          <a:ln cap="sq">
            <a:noFill/>
            <a:prstDash val="solid"/>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cxnSp>
        <p:nvCxnSpPr>
          <p:cNvPr id="10" name="标题 1"/>
          <p:cNvCxnSpPr/>
          <p:nvPr/>
        </p:nvCxnSpPr>
        <p:spPr>
          <a:xfrm>
            <a:off x="5498439" y="3099131"/>
            <a:ext cx="220573" cy="0"/>
          </a:xfrm>
          <a:prstGeom prst="line">
            <a:avLst/>
          </a:prstGeom>
          <a:noFill/>
          <a:ln w="34925" cap="rnd">
            <a:solidFill>
              <a:schemeClr val="accent1"/>
            </a:solidFill>
            <a:round/>
          </a:ln>
        </p:spPr>
      </p:cxnSp>
      <p:sp>
        <p:nvSpPr>
          <p:cNvPr id="11" name="标题 1"/>
          <p:cNvSpPr txBox="1"/>
          <p:nvPr/>
        </p:nvSpPr>
        <p:spPr>
          <a:xfrm>
            <a:off x="5476148" y="2289943"/>
            <a:ext cx="3600000" cy="64937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Drafting Policies</a:t>
            </a:r>
            <a:endParaRPr kumimoji="1" lang="zh-CN" altLang="en-US"/>
          </a:p>
        </p:txBody>
      </p:sp>
      <p:sp>
        <p:nvSpPr>
          <p:cNvPr id="12" name="标题 1"/>
          <p:cNvSpPr txBox="1"/>
          <p:nvPr/>
        </p:nvSpPr>
        <p:spPr>
          <a:xfrm>
            <a:off x="5476148" y="3212062"/>
            <a:ext cx="3600000" cy="1934971"/>
          </a:xfrm>
          <a:prstGeom prst="rect">
            <a:avLst/>
          </a:prstGeom>
          <a:noFill/>
          <a:ln>
            <a:noFill/>
          </a:ln>
        </p:spPr>
        <p:txBody>
          <a:bodyPr vert="horz" wrap="square" lIns="0" tIns="0" rIns="0" bIns="0" rtlCol="0" anchor="t"/>
          <a:lstStyle/>
          <a:p>
            <a:pPr algn="l"/>
            <a:r>
              <a:rPr kumimoji="1" lang="en-US" altLang="zh-CN" sz="1185" dirty="0">
                <a:ln w="12700">
                  <a:noFill/>
                </a:ln>
                <a:solidFill>
                  <a:srgbClr val="404040">
                    <a:alpha val="100000"/>
                  </a:srgbClr>
                </a:solidFill>
                <a:latin typeface="Poppins"/>
                <a:ea typeface="Poppins"/>
                <a:cs typeface="Poppins"/>
              </a:rPr>
              <a:t>This step involves creating clear and comprehensive policies that articulate compliance requirements, outlining procedures, responsibilities, and consequences for violations to ensure understanding and adherence.</a:t>
            </a:r>
          </a:p>
          <a:p>
            <a:pPr algn="l"/>
            <a:endParaRPr kumimoji="1" lang="en-US" altLang="zh-CN" sz="1185" dirty="0">
              <a:ln w="12700">
                <a:noFill/>
              </a:ln>
              <a:solidFill>
                <a:srgbClr val="404040">
                  <a:alpha val="100000"/>
                </a:srgbClr>
              </a:solidFill>
              <a:latin typeface="Poppins"/>
              <a:cs typeface="Poppins"/>
            </a:endParaRPr>
          </a:p>
          <a:p>
            <a:pPr algn="l"/>
            <a:r>
              <a:rPr kumimoji="1" lang="en-US" altLang="zh-CN" sz="1185" dirty="0">
                <a:ln w="12700">
                  <a:noFill/>
                </a:ln>
                <a:solidFill>
                  <a:srgbClr val="404040">
                    <a:alpha val="100000"/>
                  </a:srgbClr>
                </a:solidFill>
                <a:latin typeface="Poppins"/>
                <a:cs typeface="Poppins"/>
              </a:rPr>
              <a:t>As previously discussed, Purview provides a way to centrally codify and enforce those policy definitions.</a:t>
            </a:r>
            <a:endParaRPr kumimoji="1" lang="zh-CN" altLang="en-US" dirty="0"/>
          </a:p>
        </p:txBody>
      </p:sp>
      <p:sp>
        <p:nvSpPr>
          <p:cNvPr id="13"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Policy Creation Process</a:t>
            </a:r>
            <a:endParaRPr kumimoji="1" lang="zh-CN" altLang="en-US"/>
          </a:p>
        </p:txBody>
      </p:sp>
      <p:cxnSp>
        <p:nvCxnSpPr>
          <p:cNvPr id="14"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sp>
        <p:nvSpPr>
          <p:cNvPr id="15"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13823" y="2003609"/>
            <a:ext cx="5508274" cy="2635316"/>
          </a:xfrm>
          <a:prstGeom prst="rect">
            <a:avLst/>
          </a:prstGeom>
          <a:blipFill>
            <a:blip r:embed="rId2"/>
            <a:srcRect/>
            <a:tile tx="0" ty="0" sx="100000" sy="100000" algn="tl"/>
          </a:blip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13821" y="4773152"/>
            <a:ext cx="5510779" cy="662448"/>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955246" y="2035315"/>
            <a:ext cx="4483100" cy="330200"/>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Configuring Settings</a:t>
            </a:r>
            <a:endParaRPr kumimoji="1" lang="zh-CN" altLang="en-US"/>
          </a:p>
        </p:txBody>
      </p:sp>
      <p:sp>
        <p:nvSpPr>
          <p:cNvPr id="6" name="标题 1"/>
          <p:cNvSpPr txBox="1"/>
          <p:nvPr/>
        </p:nvSpPr>
        <p:spPr>
          <a:xfrm>
            <a:off x="6955246" y="2428533"/>
            <a:ext cx="4487454" cy="1135660"/>
          </a:xfrm>
          <a:prstGeom prst="rect">
            <a:avLst/>
          </a:prstGeom>
          <a:noFill/>
          <a:ln cap="sq">
            <a:noFill/>
          </a:ln>
        </p:spPr>
        <p:txBody>
          <a:bodyPr vert="horz" wrap="square" lIns="0" tIns="0" rIns="0" bIns="0" rtlCol="0" anchor="t"/>
          <a:lstStyle/>
          <a:p>
            <a:pPr algn="l"/>
            <a:r>
              <a:rPr kumimoji="1" lang="en-US" altLang="zh-CN" sz="1121" dirty="0">
                <a:ln w="12700">
                  <a:noFill/>
                </a:ln>
                <a:solidFill>
                  <a:srgbClr val="000000">
                    <a:alpha val="100000"/>
                  </a:srgbClr>
                </a:solidFill>
                <a:latin typeface="Poppins"/>
                <a:ea typeface="Poppins"/>
                <a:cs typeface="Poppins"/>
              </a:rPr>
              <a:t>Here, the focus is on setting up the necessary configurations within Microsoft Purview to align technical settings with the established compliance policies, ensuring they are actively enforced.</a:t>
            </a:r>
          </a:p>
          <a:p>
            <a:pPr algn="l"/>
            <a:endParaRPr kumimoji="1" lang="en-US" altLang="zh-CN" sz="1121" dirty="0">
              <a:ln w="12700">
                <a:noFill/>
              </a:ln>
              <a:solidFill>
                <a:srgbClr val="000000">
                  <a:alpha val="100000"/>
                </a:srgbClr>
              </a:solidFill>
              <a:latin typeface="Poppins"/>
              <a:cs typeface="Poppins"/>
            </a:endParaRPr>
          </a:p>
          <a:p>
            <a:pPr algn="l"/>
            <a:r>
              <a:rPr kumimoji="1" lang="en-US" altLang="zh-CN" sz="1121" dirty="0">
                <a:ln w="12700">
                  <a:noFill/>
                </a:ln>
                <a:solidFill>
                  <a:srgbClr val="000000">
                    <a:alpha val="100000"/>
                  </a:srgbClr>
                </a:solidFill>
                <a:latin typeface="Poppins"/>
                <a:cs typeface="Poppins"/>
              </a:rPr>
              <a:t>The who, the what, the how…</a:t>
            </a:r>
            <a:endParaRPr kumimoji="1" lang="zh-CN" altLang="en-US" dirty="0"/>
          </a:p>
        </p:txBody>
      </p:sp>
      <p:sp>
        <p:nvSpPr>
          <p:cNvPr id="7" name="标题 1"/>
          <p:cNvSpPr txBox="1"/>
          <p:nvPr/>
        </p:nvSpPr>
        <p:spPr>
          <a:xfrm>
            <a:off x="6733205" y="2137582"/>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955246" y="3963872"/>
            <a:ext cx="4483100" cy="330200"/>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Training Staff and Stakeholders</a:t>
            </a:r>
            <a:endParaRPr kumimoji="1" lang="zh-CN" altLang="en-US"/>
          </a:p>
        </p:txBody>
      </p:sp>
      <p:sp>
        <p:nvSpPr>
          <p:cNvPr id="9" name="标题 1"/>
          <p:cNvSpPr txBox="1"/>
          <p:nvPr/>
        </p:nvSpPr>
        <p:spPr>
          <a:xfrm>
            <a:off x="6955246" y="4357090"/>
            <a:ext cx="4487454" cy="1135660"/>
          </a:xfrm>
          <a:prstGeom prst="rect">
            <a:avLst/>
          </a:prstGeom>
          <a:noFill/>
          <a:ln cap="sq">
            <a:noFill/>
          </a:ln>
        </p:spPr>
        <p:txBody>
          <a:bodyPr vert="horz" wrap="square" lIns="0" tIns="0" rIns="0" bIns="0" rtlCol="0" anchor="t"/>
          <a:lstStyle/>
          <a:p>
            <a:pPr algn="l"/>
            <a:r>
              <a:rPr kumimoji="1" lang="en-US" altLang="zh-CN" sz="1121" dirty="0">
                <a:ln w="12700">
                  <a:noFill/>
                </a:ln>
                <a:solidFill>
                  <a:srgbClr val="000000">
                    <a:alpha val="100000"/>
                  </a:srgbClr>
                </a:solidFill>
                <a:latin typeface="Poppins"/>
                <a:ea typeface="Poppins"/>
                <a:cs typeface="Poppins"/>
              </a:rPr>
              <a:t>This component emphasizes the importance of conducting training sessions for employees and relevant stakeholders, fostering awareness and understanding of compliance policies and their implications in daily operations.</a:t>
            </a:r>
          </a:p>
          <a:p>
            <a:pPr algn="l"/>
            <a:endParaRPr kumimoji="1" lang="en-US" altLang="zh-CN" sz="1121" dirty="0">
              <a:ln w="12700">
                <a:noFill/>
              </a:ln>
              <a:solidFill>
                <a:srgbClr val="000000">
                  <a:alpha val="100000"/>
                </a:srgbClr>
              </a:solidFill>
              <a:latin typeface="Poppins"/>
              <a:cs typeface="Poppins"/>
            </a:endParaRPr>
          </a:p>
          <a:p>
            <a:pPr algn="l"/>
            <a:r>
              <a:rPr kumimoji="1" lang="en-US" altLang="zh-CN" sz="1121" dirty="0">
                <a:ln w="12700">
                  <a:noFill/>
                </a:ln>
                <a:solidFill>
                  <a:srgbClr val="000000">
                    <a:alpha val="100000"/>
                  </a:srgbClr>
                </a:solidFill>
                <a:latin typeface="Poppins"/>
                <a:cs typeface="Poppins"/>
              </a:rPr>
              <a:t>Yet another dimension to governance, risk, and compliance.</a:t>
            </a:r>
            <a:endParaRPr kumimoji="1" lang="zh-CN" altLang="en-US" dirty="0"/>
          </a:p>
        </p:txBody>
      </p:sp>
      <p:sp>
        <p:nvSpPr>
          <p:cNvPr id="10" name="标题 1"/>
          <p:cNvSpPr txBox="1"/>
          <p:nvPr/>
        </p:nvSpPr>
        <p:spPr>
          <a:xfrm>
            <a:off x="6733205" y="4049805"/>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Implementing Policies in Microsoft Purview</a:t>
            </a:r>
            <a:endParaRPr kumimoji="1" lang="zh-CN" altLang="en-US"/>
          </a:p>
        </p:txBody>
      </p:sp>
      <p:cxnSp>
        <p:nvCxnSpPr>
          <p:cNvPr id="12"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sp>
        <p:nvSpPr>
          <p:cNvPr id="13"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77042" y="2130565"/>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Automated Alerts and Reporting</a:t>
            </a:r>
            <a:endParaRPr kumimoji="1" lang="zh-CN" altLang="en-US"/>
          </a:p>
        </p:txBody>
      </p:sp>
      <p:sp>
        <p:nvSpPr>
          <p:cNvPr id="4" name="标题 1"/>
          <p:cNvSpPr txBox="1"/>
          <p:nvPr/>
        </p:nvSpPr>
        <p:spPr>
          <a:xfrm>
            <a:off x="7167517" y="2498384"/>
            <a:ext cx="4125290" cy="1381404"/>
          </a:xfrm>
          <a:prstGeom prst="rect">
            <a:avLst/>
          </a:prstGeom>
          <a:noFill/>
          <a:ln>
            <a:noFill/>
          </a:ln>
        </p:spPr>
        <p:txBody>
          <a:bodyPr vert="horz" wrap="square" lIns="0" tIns="0" rIns="0" bIns="0" rtlCol="0" anchor="t"/>
          <a:lstStyle/>
          <a:p>
            <a:pPr algn="l"/>
            <a:r>
              <a:rPr kumimoji="1" lang="en-US" altLang="zh-CN" sz="1298" dirty="0">
                <a:ln w="12700">
                  <a:noFill/>
                </a:ln>
                <a:solidFill>
                  <a:srgbClr val="000000">
                    <a:alpha val="100000"/>
                  </a:srgbClr>
                </a:solidFill>
                <a:latin typeface="Poppins"/>
                <a:ea typeface="Poppins"/>
                <a:cs typeface="Poppins"/>
              </a:rPr>
              <a:t>Automated alerts and reporting systems enhance monitoring efficiency by providing “real-time” notifications about communication anomalies, thereby facilitating prompt intervention and management of potential issues.</a:t>
            </a:r>
            <a:endParaRPr kumimoji="1" lang="zh-CN" altLang="en-US" dirty="0"/>
          </a:p>
        </p:txBody>
      </p:sp>
      <p:sp>
        <p:nvSpPr>
          <p:cNvPr id="5" name="标题 1"/>
          <p:cNvSpPr txBox="1"/>
          <p:nvPr/>
        </p:nvSpPr>
        <p:spPr>
          <a:xfrm>
            <a:off x="6958176" y="2258232"/>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177042" y="4034357"/>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Manual Review Processes</a:t>
            </a:r>
            <a:endParaRPr kumimoji="1" lang="zh-CN" altLang="en-US"/>
          </a:p>
        </p:txBody>
      </p:sp>
      <p:sp>
        <p:nvSpPr>
          <p:cNvPr id="7" name="标题 1"/>
          <p:cNvSpPr txBox="1"/>
          <p:nvPr/>
        </p:nvSpPr>
        <p:spPr>
          <a:xfrm>
            <a:off x="7167517" y="4402176"/>
            <a:ext cx="4125290" cy="1381404"/>
          </a:xfrm>
          <a:prstGeom prst="rect">
            <a:avLst/>
          </a:prstGeom>
          <a:noFill/>
          <a:ln>
            <a:noFill/>
          </a:ln>
        </p:spPr>
        <p:txBody>
          <a:bodyPr vert="horz" wrap="square" lIns="0" tIns="0" rIns="0" bIns="0" rtlCol="0" anchor="t"/>
          <a:lstStyle/>
          <a:p>
            <a:pPr algn="l"/>
            <a:r>
              <a:rPr kumimoji="1" lang="en-US" altLang="zh-CN" sz="1298" dirty="0">
                <a:ln w="12700">
                  <a:noFill/>
                </a:ln>
                <a:solidFill>
                  <a:srgbClr val="000000">
                    <a:alpha val="100000"/>
                  </a:srgbClr>
                </a:solidFill>
                <a:latin typeface="Poppins"/>
                <a:ea typeface="Poppins"/>
                <a:cs typeface="Poppins"/>
              </a:rPr>
              <a:t>Manual review processes involve a systematic examination of communications by human analysts, ensuring nuanced understanding and the ability to assess context, tone, and intention behind messages.</a:t>
            </a:r>
            <a:endParaRPr kumimoji="1" lang="zh-CN" altLang="en-US" dirty="0"/>
          </a:p>
        </p:txBody>
      </p:sp>
      <p:sp>
        <p:nvSpPr>
          <p:cNvPr id="8" name="标题 1"/>
          <p:cNvSpPr txBox="1"/>
          <p:nvPr/>
        </p:nvSpPr>
        <p:spPr>
          <a:xfrm>
            <a:off x="6958176" y="4145690"/>
            <a:ext cx="109075" cy="109075"/>
          </a:xfrm>
          <a:prstGeom prst="rect">
            <a:avLst/>
          </a:prstGeom>
          <a:solidFill>
            <a:schemeClr val="tx1">
              <a:lumMod val="65000"/>
              <a:lumOff val="3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425575" y="2159000"/>
            <a:ext cx="4191000" cy="2590800"/>
          </a:xfrm>
          <a:prstGeom prst="rect">
            <a:avLst/>
          </a:prstGeom>
          <a:blipFill>
            <a:blip r:embed="rId2"/>
            <a:srcRect/>
            <a:stretch>
              <a:fillRect/>
            </a:stretch>
          </a:blipFill>
          <a:ln w="9525"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Techniques for Effective Monitoring</a:t>
            </a:r>
            <a:endParaRPr kumimoji="1" lang="zh-CN" altLang="en-US"/>
          </a:p>
        </p:txBody>
      </p:sp>
      <p:sp>
        <p:nvSpPr>
          <p:cNvPr id="11"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268772"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6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9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ahLst/>
            <a:cxn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6"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9" y="204555"/>
                </a:lnTo>
                <a:lnTo>
                  <a:pt x="50" y="203674"/>
                </a:lnTo>
                <a:lnTo>
                  <a:pt x="148" y="203414"/>
                </a:lnTo>
                <a:lnTo>
                  <a:pt x="0" y="202682"/>
                </a:lnTo>
                <a:lnTo>
                  <a:pt x="15928" y="123789"/>
                </a:lnTo>
                <a:cubicBezTo>
                  <a:pt x="46697" y="51044"/>
                  <a:pt x="118729" y="0"/>
                  <a:pt x="202682" y="0"/>
                </a:cubicBezTo>
                <a:close/>
              </a:path>
            </a:pathLst>
          </a:custGeom>
          <a:solidFill>
            <a:schemeClr val="accent2"/>
          </a:solidFill>
          <a:ln w="12700" cap="flat">
            <a:noFill/>
            <a:miter/>
          </a:ln>
          <a:effectLst/>
        </p:spPr>
        <p:txBody>
          <a:bodyPr vert="horz" wrap="square" lIns="50800" tIns="50800" rIns="50800" bIns="50800" rtlCol="0" anchor="ctr"/>
          <a:lstStyle/>
          <a:p>
            <a:pPr algn="l"/>
            <a:endParaRPr kumimoji="1" lang="zh-CN" altLang="en-US"/>
          </a:p>
        </p:txBody>
      </p:sp>
      <p:sp>
        <p:nvSpPr>
          <p:cNvPr id="4" name="标题 1"/>
          <p:cNvSpPr txBox="1"/>
          <p:nvPr/>
        </p:nvSpPr>
        <p:spPr>
          <a:xfrm rot="16200000">
            <a:off x="6617520" y="5415346"/>
            <a:ext cx="151716" cy="155911"/>
          </a:xfrm>
          <a:custGeom>
            <a:avLst/>
            <a:gdLst/>
            <a:ahLst/>
            <a:cxnLst/>
            <a:rect l="0" t="0" r="r" b="b"/>
            <a:pathLst>
              <a:path w="21519" h="21600" extrusionOk="0">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0" anchor="ctr"/>
          <a:lstStyle/>
          <a:p>
            <a:pPr algn="l"/>
            <a:endParaRPr kumimoji="1" lang="zh-CN" altLang="en-US"/>
          </a:p>
        </p:txBody>
      </p:sp>
      <p:sp>
        <p:nvSpPr>
          <p:cNvPr id="5" name="标题 1"/>
          <p:cNvSpPr txBox="1"/>
          <p:nvPr/>
        </p:nvSpPr>
        <p:spPr>
          <a:xfrm>
            <a:off x="7243938" y="5346490"/>
            <a:ext cx="2324100" cy="292100"/>
          </a:xfrm>
          <a:prstGeom prst="rect">
            <a:avLst/>
          </a:prstGeom>
          <a:noFill/>
          <a:ln w="12700" cap="flat">
            <a:noFill/>
            <a:miter/>
          </a:ln>
          <a:effectLst/>
        </p:spPr>
        <p:txBody>
          <a:bodyPr vert="horz" wrap="square" lIns="50800" tIns="50800" rIns="50800" bIns="50800" rtlCol="0" anchor="t">
            <a:spAutoFit/>
          </a:bodyPr>
          <a:lstStyle/>
          <a:p>
            <a:pPr algn="ctr"/>
            <a:r>
              <a:rPr kumimoji="1" lang="en-US" altLang="zh-CN" sz="1400">
                <a:ln w="12700">
                  <a:noFill/>
                </a:ln>
                <a:solidFill>
                  <a:srgbClr val="FFFFFF">
                    <a:alpha val="100000"/>
                  </a:srgbClr>
                </a:solidFill>
                <a:latin typeface="poppins-bold"/>
                <a:ea typeface="poppins-bold"/>
                <a:cs typeface="poppins-bold"/>
              </a:rPr>
              <a:t>PART 02</a:t>
            </a:r>
            <a:endParaRPr kumimoji="1" lang="zh-CN" altLang="en-US"/>
          </a:p>
        </p:txBody>
      </p:sp>
      <p:sp>
        <p:nvSpPr>
          <p:cNvPr id="6" name="标题 1"/>
          <p:cNvSpPr txBox="1"/>
          <p:nvPr/>
        </p:nvSpPr>
        <p:spPr>
          <a:xfrm>
            <a:off x="6313063" y="1567657"/>
            <a:ext cx="4850080" cy="2728485"/>
          </a:xfrm>
          <a:prstGeom prst="roundRect">
            <a:avLst>
              <a:gd name="adj" fmla="val 6436"/>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7" name="标题 1"/>
          <p:cNvSpPr txBox="1"/>
          <p:nvPr/>
        </p:nvSpPr>
        <p:spPr>
          <a:xfrm>
            <a:off x="6314077" y="1567706"/>
            <a:ext cx="4848052" cy="171269"/>
          </a:xfrm>
          <a:custGeom>
            <a:avLst/>
            <a:gdLst/>
            <a:ahLst/>
            <a:cxnLst/>
            <a:rect l="0" t="0" r="r" b="b"/>
            <a:pathLst>
              <a:path w="21600" h="21598" extrusionOk="0">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2"/>
          </a:solidFill>
          <a:ln w="12700" cap="flat">
            <a:noFill/>
            <a:miter/>
          </a:ln>
          <a:effectLst/>
        </p:spPr>
        <p:txBody>
          <a:bodyPr vert="horz" wrap="square" lIns="0" tIns="0" rIns="0" bIns="0" rtlCol="0" anchor="ctr"/>
          <a:lstStyle/>
          <a:p>
            <a:pPr algn="l"/>
            <a:endParaRPr kumimoji="1" lang="zh-CN" altLang="en-US"/>
          </a:p>
        </p:txBody>
      </p:sp>
      <p:sp>
        <p:nvSpPr>
          <p:cNvPr id="8" name="标题 1"/>
          <p:cNvSpPr txBox="1"/>
          <p:nvPr/>
        </p:nvSpPr>
        <p:spPr>
          <a:xfrm>
            <a:off x="1028857" y="5289858"/>
            <a:ext cx="4279658" cy="405364"/>
          </a:xfrm>
          <a:custGeom>
            <a:avLst/>
            <a:gdLst>
              <a:gd name="connsiteX0" fmla="*/ 0 w 4279658"/>
              <a:gd name="connsiteY0" fmla="*/ 202681 h 405364"/>
              <a:gd name="connsiteX1" fmla="*/ 0 w 4279658"/>
              <a:gd name="connsiteY1" fmla="*/ 202682 h 405364"/>
              <a:gd name="connsiteX2" fmla="*/ 0 w 4279658"/>
              <a:gd name="connsiteY2" fmla="*/ 202682 h 405364"/>
              <a:gd name="connsiteX3" fmla="*/ 202682 w 4279658"/>
              <a:gd name="connsiteY3" fmla="*/ 0 h 405364"/>
              <a:gd name="connsiteX4" fmla="*/ 1385839 w 4279658"/>
              <a:gd name="connsiteY4" fmla="*/ 0 h 405364"/>
              <a:gd name="connsiteX5" fmla="*/ 1403938 w 4279658"/>
              <a:gd name="connsiteY5" fmla="*/ 1825 h 405364"/>
              <a:gd name="connsiteX6" fmla="*/ 3910786 w 4279658"/>
              <a:gd name="connsiteY6" fmla="*/ 1825 h 405364"/>
              <a:gd name="connsiteX7" fmla="*/ 3944173 w 4279658"/>
              <a:gd name="connsiteY7" fmla="*/ 4093 h 405364"/>
              <a:gd name="connsiteX8" fmla="*/ 3969764 w 4279658"/>
              <a:gd name="connsiteY8" fmla="*/ 11822 h 405364"/>
              <a:gd name="connsiteX9" fmla="*/ 4267657 w 4279658"/>
              <a:gd name="connsiteY9" fmla="*/ 185129 h 405364"/>
              <a:gd name="connsiteX10" fmla="*/ 4279652 w 4279658"/>
              <a:gd name="connsiteY10" fmla="*/ 202857 h 405364"/>
              <a:gd name="connsiteX11" fmla="*/ 4268456 w 4279658"/>
              <a:gd name="connsiteY11" fmla="*/ 220811 h 405364"/>
              <a:gd name="connsiteX12" fmla="*/ 3977961 w 4279658"/>
              <a:gd name="connsiteY12" fmla="*/ 390489 h 405364"/>
              <a:gd name="connsiteX13" fmla="*/ 3951571 w 4279658"/>
              <a:gd name="connsiteY13" fmla="*/ 400487 h 405364"/>
              <a:gd name="connsiteX14" fmla="*/ 3914784 w 4279658"/>
              <a:gd name="connsiteY14" fmla="*/ 405269 h 405364"/>
              <a:gd name="connsiteX15" fmla="*/ 1386786 w 4279658"/>
              <a:gd name="connsiteY15" fmla="*/ 405269 h 405364"/>
              <a:gd name="connsiteX16" fmla="*/ 1385838 w 4279658"/>
              <a:gd name="connsiteY16" fmla="*/ 405364 h 405364"/>
              <a:gd name="connsiteX17" fmla="*/ 202682 w 4279658"/>
              <a:gd name="connsiteY17" fmla="*/ 405363 h 405364"/>
              <a:gd name="connsiteX18" fmla="*/ 15928 w 4279658"/>
              <a:gd name="connsiteY18" fmla="*/ 281574 h 405364"/>
              <a:gd name="connsiteX19" fmla="*/ 378 w 4279658"/>
              <a:gd name="connsiteY19" fmla="*/ 204555 h 405364"/>
              <a:gd name="connsiteX20" fmla="*/ 50 w 4279658"/>
              <a:gd name="connsiteY20" fmla="*/ 203674 h 405364"/>
              <a:gd name="connsiteX21" fmla="*/ 148 w 4279658"/>
              <a:gd name="connsiteY21" fmla="*/ 203414 h 405364"/>
              <a:gd name="connsiteX22" fmla="*/ 0 w 4279658"/>
              <a:gd name="connsiteY22" fmla="*/ 202682 h 405364"/>
              <a:gd name="connsiteX23" fmla="*/ 15928 w 4279658"/>
              <a:gd name="connsiteY23" fmla="*/ 123789 h 405364"/>
              <a:gd name="connsiteX24" fmla="*/ 202682 w 4279658"/>
              <a:gd name="connsiteY24" fmla="*/ 0 h 405364"/>
            </a:gdLst>
            <a:ahLst/>
            <a:cxnLst/>
            <a:rect l="l" t="t" r="r" b="b"/>
            <a:pathLst>
              <a:path w="4279658" h="405364">
                <a:moveTo>
                  <a:pt x="0" y="202681"/>
                </a:moveTo>
                <a:lnTo>
                  <a:pt x="0" y="202682"/>
                </a:lnTo>
                <a:lnTo>
                  <a:pt x="0" y="202682"/>
                </a:lnTo>
                <a:close/>
                <a:moveTo>
                  <a:pt x="202682" y="0"/>
                </a:moveTo>
                <a:lnTo>
                  <a:pt x="1385839" y="0"/>
                </a:lnTo>
                <a:lnTo>
                  <a:pt x="1403938" y="1825"/>
                </a:lnTo>
                <a:lnTo>
                  <a:pt x="3910786" y="1825"/>
                </a:lnTo>
                <a:cubicBezTo>
                  <a:pt x="3922181" y="1465"/>
                  <a:pt x="3933577" y="2240"/>
                  <a:pt x="3944173" y="4093"/>
                </a:cubicBezTo>
                <a:cubicBezTo>
                  <a:pt x="3953970" y="5812"/>
                  <a:pt x="3962567" y="8496"/>
                  <a:pt x="3969764" y="11822"/>
                </a:cubicBezTo>
                <a:lnTo>
                  <a:pt x="4267657" y="185129"/>
                </a:lnTo>
                <a:cubicBezTo>
                  <a:pt x="4275254" y="190553"/>
                  <a:pt x="4279652" y="196563"/>
                  <a:pt x="4279652" y="202857"/>
                </a:cubicBezTo>
                <a:cubicBezTo>
                  <a:pt x="4279852" y="209075"/>
                  <a:pt x="4275654" y="215387"/>
                  <a:pt x="4268456" y="220811"/>
                </a:cubicBezTo>
                <a:lnTo>
                  <a:pt x="3977961" y="390489"/>
                </a:lnTo>
                <a:cubicBezTo>
                  <a:pt x="3970964" y="394591"/>
                  <a:pt x="3961967" y="397955"/>
                  <a:pt x="3951571" y="400487"/>
                </a:cubicBezTo>
                <a:cubicBezTo>
                  <a:pt x="3940375" y="403247"/>
                  <a:pt x="3927779" y="404872"/>
                  <a:pt x="3914784" y="405269"/>
                </a:cubicBezTo>
                <a:lnTo>
                  <a:pt x="1386786" y="405269"/>
                </a:lnTo>
                <a:lnTo>
                  <a:pt x="1385838" y="405364"/>
                </a:lnTo>
                <a:lnTo>
                  <a:pt x="202682" y="405363"/>
                </a:lnTo>
                <a:cubicBezTo>
                  <a:pt x="118729" y="405363"/>
                  <a:pt x="46697" y="354320"/>
                  <a:pt x="15928" y="281574"/>
                </a:cubicBezTo>
                <a:lnTo>
                  <a:pt x="378" y="204555"/>
                </a:lnTo>
                <a:lnTo>
                  <a:pt x="50" y="203674"/>
                </a:lnTo>
                <a:lnTo>
                  <a:pt x="148" y="203414"/>
                </a:lnTo>
                <a:lnTo>
                  <a:pt x="0" y="202682"/>
                </a:lnTo>
                <a:lnTo>
                  <a:pt x="15928" y="123789"/>
                </a:lnTo>
                <a:cubicBezTo>
                  <a:pt x="46697" y="51044"/>
                  <a:pt x="118729" y="0"/>
                  <a:pt x="202682" y="0"/>
                </a:cubicBezTo>
                <a:close/>
              </a:path>
            </a:pathLst>
          </a:custGeom>
          <a:solidFill>
            <a:schemeClr val="accent1"/>
          </a:solidFill>
          <a:ln w="12700" cap="flat">
            <a:noFill/>
            <a:miter/>
          </a:ln>
          <a:effectLst/>
        </p:spPr>
        <p:txBody>
          <a:bodyPr vert="horz" wrap="square" lIns="50800" tIns="50800" rIns="50800" bIns="50800" rtlCol="0" anchor="ctr"/>
          <a:lstStyle/>
          <a:p>
            <a:pPr algn="l"/>
            <a:endParaRPr kumimoji="1" lang="zh-CN" altLang="en-US"/>
          </a:p>
        </p:txBody>
      </p:sp>
      <p:sp>
        <p:nvSpPr>
          <p:cNvPr id="9" name="标题 1"/>
          <p:cNvSpPr txBox="1"/>
          <p:nvPr/>
        </p:nvSpPr>
        <p:spPr>
          <a:xfrm rot="16200000">
            <a:off x="1377606" y="5415346"/>
            <a:ext cx="151717" cy="155911"/>
          </a:xfrm>
          <a:custGeom>
            <a:avLst/>
            <a:gdLst/>
            <a:ahLst/>
            <a:cxnLst/>
            <a:rect l="0" t="0" r="r" b="b"/>
            <a:pathLst>
              <a:path w="21519" h="21600" extrusionOk="0">
                <a:moveTo>
                  <a:pt x="10759" y="21600"/>
                </a:moveTo>
                <a:cubicBezTo>
                  <a:pt x="10540" y="21600"/>
                  <a:pt x="10329" y="21437"/>
                  <a:pt x="10174" y="21148"/>
                </a:cubicBezTo>
                <a:lnTo>
                  <a:pt x="242" y="2634"/>
                </a:lnTo>
                <a:cubicBezTo>
                  <a:pt x="-81" y="2031"/>
                  <a:pt x="-81" y="1054"/>
                  <a:pt x="242" y="452"/>
                </a:cubicBezTo>
                <a:cubicBezTo>
                  <a:pt x="398" y="163"/>
                  <a:pt x="608" y="0"/>
                  <a:pt x="827" y="0"/>
                </a:cubicBezTo>
                <a:lnTo>
                  <a:pt x="20691" y="0"/>
                </a:lnTo>
                <a:cubicBezTo>
                  <a:pt x="21149" y="0"/>
                  <a:pt x="21519" y="691"/>
                  <a:pt x="21519" y="1543"/>
                </a:cubicBezTo>
                <a:cubicBezTo>
                  <a:pt x="21519" y="1952"/>
                  <a:pt x="21432" y="2344"/>
                  <a:pt x="21277" y="2634"/>
                </a:cubicBezTo>
                <a:lnTo>
                  <a:pt x="11345" y="21148"/>
                </a:lnTo>
                <a:cubicBezTo>
                  <a:pt x="11189" y="21437"/>
                  <a:pt x="10979" y="21600"/>
                  <a:pt x="10759" y="21600"/>
                </a:cubicBezTo>
                <a:close/>
              </a:path>
            </a:pathLst>
          </a:custGeom>
          <a:solidFill>
            <a:schemeClr val="bg1"/>
          </a:solidFill>
          <a:ln w="12700" cap="flat">
            <a:noFill/>
            <a:miter/>
          </a:ln>
          <a:effectLst/>
        </p:spPr>
        <p:txBody>
          <a:bodyPr vert="horz" wrap="square" lIns="45719" tIns="45719" rIns="45719" bIns="45719" rtlCol="0" anchor="ctr"/>
          <a:lstStyle/>
          <a:p>
            <a:pPr algn="l"/>
            <a:endParaRPr kumimoji="1" lang="zh-CN" altLang="en-US"/>
          </a:p>
        </p:txBody>
      </p:sp>
      <p:sp>
        <p:nvSpPr>
          <p:cNvPr id="10" name="标题 1"/>
          <p:cNvSpPr txBox="1"/>
          <p:nvPr/>
        </p:nvSpPr>
        <p:spPr>
          <a:xfrm>
            <a:off x="2004023" y="5346490"/>
            <a:ext cx="2324100" cy="292100"/>
          </a:xfrm>
          <a:prstGeom prst="rect">
            <a:avLst/>
          </a:prstGeom>
          <a:noFill/>
          <a:ln w="12700" cap="flat">
            <a:noFill/>
            <a:miter/>
          </a:ln>
          <a:effectLst/>
        </p:spPr>
        <p:txBody>
          <a:bodyPr vert="horz" wrap="square" lIns="50800" tIns="50800" rIns="50800" bIns="50800" rtlCol="0" anchor="t">
            <a:spAutoFit/>
          </a:bodyPr>
          <a:lstStyle/>
          <a:p>
            <a:pPr algn="ctr"/>
            <a:r>
              <a:rPr kumimoji="1" lang="en-US" altLang="zh-CN" sz="1400">
                <a:ln w="12700">
                  <a:noFill/>
                </a:ln>
                <a:solidFill>
                  <a:srgbClr val="FFFFFF">
                    <a:alpha val="100000"/>
                  </a:srgbClr>
                </a:solidFill>
                <a:latin typeface="poppins-bold"/>
                <a:ea typeface="poppins-bold"/>
                <a:cs typeface="poppins-bold"/>
              </a:rPr>
              <a:t>PART 01</a:t>
            </a:r>
            <a:endParaRPr kumimoji="1" lang="zh-CN" altLang="en-US"/>
          </a:p>
        </p:txBody>
      </p:sp>
      <p:sp>
        <p:nvSpPr>
          <p:cNvPr id="11" name="标题 1"/>
          <p:cNvSpPr txBox="1"/>
          <p:nvPr/>
        </p:nvSpPr>
        <p:spPr>
          <a:xfrm>
            <a:off x="1073148" y="2140554"/>
            <a:ext cx="4850080" cy="2728485"/>
          </a:xfrm>
          <a:prstGeom prst="roundRect">
            <a:avLst>
              <a:gd name="adj" fmla="val 6436"/>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12" name="标题 1"/>
          <p:cNvSpPr txBox="1"/>
          <p:nvPr/>
        </p:nvSpPr>
        <p:spPr>
          <a:xfrm>
            <a:off x="1074162" y="2140603"/>
            <a:ext cx="4848052" cy="171269"/>
          </a:xfrm>
          <a:custGeom>
            <a:avLst/>
            <a:gdLst/>
            <a:ahLst/>
            <a:cxnLst/>
            <a:rect l="0" t="0" r="r" b="b"/>
            <a:pathLst>
              <a:path w="21600" h="21598" extrusionOk="0">
                <a:moveTo>
                  <a:pt x="1730" y="0"/>
                </a:moveTo>
                <a:cubicBezTo>
                  <a:pt x="1220" y="0"/>
                  <a:pt x="914" y="-2"/>
                  <a:pt x="711" y="1259"/>
                </a:cubicBezTo>
                <a:cubicBezTo>
                  <a:pt x="417" y="2844"/>
                  <a:pt x="187" y="6279"/>
                  <a:pt x="80" y="10634"/>
                </a:cubicBezTo>
                <a:cubicBezTo>
                  <a:pt x="14" y="12980"/>
                  <a:pt x="3" y="16721"/>
                  <a:pt x="0" y="21598"/>
                </a:cubicBezTo>
                <a:lnTo>
                  <a:pt x="21600" y="21598"/>
                </a:lnTo>
                <a:cubicBezTo>
                  <a:pt x="21597" y="16721"/>
                  <a:pt x="21586" y="12980"/>
                  <a:pt x="21520" y="10634"/>
                </a:cubicBezTo>
                <a:cubicBezTo>
                  <a:pt x="21413" y="6279"/>
                  <a:pt x="21181" y="2844"/>
                  <a:pt x="20887" y="1259"/>
                </a:cubicBezTo>
                <a:cubicBezTo>
                  <a:pt x="20683" y="-2"/>
                  <a:pt x="20378" y="0"/>
                  <a:pt x="19868" y="0"/>
                </a:cubicBezTo>
                <a:lnTo>
                  <a:pt x="1730" y="0"/>
                </a:lnTo>
                <a:close/>
              </a:path>
            </a:pathLst>
          </a:custGeom>
          <a:solidFill>
            <a:schemeClr val="accent1"/>
          </a:solidFill>
          <a:ln w="12700" cap="flat">
            <a:noFill/>
            <a:miter/>
          </a:ln>
          <a:effectLst/>
        </p:spPr>
        <p:txBody>
          <a:bodyPr vert="horz" wrap="square" lIns="0" tIns="0" rIns="0" bIns="0" rtlCol="0" anchor="ctr"/>
          <a:lstStyle/>
          <a:p>
            <a:pPr algn="l"/>
            <a:endParaRPr kumimoji="1" lang="zh-CN" altLang="en-US"/>
          </a:p>
        </p:txBody>
      </p:sp>
      <p:sp>
        <p:nvSpPr>
          <p:cNvPr id="13" name="标题 1"/>
          <p:cNvSpPr txBox="1"/>
          <p:nvPr/>
        </p:nvSpPr>
        <p:spPr>
          <a:xfrm>
            <a:off x="1344695" y="2369025"/>
            <a:ext cx="4306986" cy="683689"/>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Identifying Risks and Violations</a:t>
            </a:r>
            <a:endParaRPr kumimoji="1" lang="zh-CN" altLang="en-US"/>
          </a:p>
        </p:txBody>
      </p:sp>
      <p:sp>
        <p:nvSpPr>
          <p:cNvPr id="14" name="标题 1"/>
          <p:cNvSpPr txBox="1"/>
          <p:nvPr/>
        </p:nvSpPr>
        <p:spPr>
          <a:xfrm>
            <a:off x="6584610" y="1801463"/>
            <a:ext cx="4306986" cy="683689"/>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Leveraging AI and Machine Learning</a:t>
            </a:r>
            <a:endParaRPr kumimoji="1" lang="zh-CN" altLang="en-US"/>
          </a:p>
        </p:txBody>
      </p:sp>
      <p:sp>
        <p:nvSpPr>
          <p:cNvPr id="15" name="标题 1"/>
          <p:cNvSpPr txBox="1"/>
          <p:nvPr/>
        </p:nvSpPr>
        <p:spPr>
          <a:xfrm>
            <a:off x="1344842" y="3088285"/>
            <a:ext cx="4306693" cy="1639664"/>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Identifying risks and violations involves scrutinizing communication patterns for compliance breaches or inappropriate behavior, which is essential for maintaining organizational integrity and regulatory adherence.</a:t>
            </a:r>
            <a:endParaRPr kumimoji="1" lang="zh-CN" altLang="en-US"/>
          </a:p>
        </p:txBody>
      </p:sp>
      <p:sp>
        <p:nvSpPr>
          <p:cNvPr id="16" name="标题 1"/>
          <p:cNvSpPr txBox="1"/>
          <p:nvPr/>
        </p:nvSpPr>
        <p:spPr>
          <a:xfrm>
            <a:off x="6584757" y="2513602"/>
            <a:ext cx="4306693" cy="1639664"/>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Leveraging AI and machine learning technologies allows organizations to analyze vast amounts of communication data efficiently, uncovering trends, and improving the accuracy of risk assessments through predictive analytics.</a:t>
            </a:r>
            <a:endParaRPr kumimoji="1" lang="zh-CN" altLang="en-US"/>
          </a:p>
        </p:txBody>
      </p:sp>
      <p:sp>
        <p:nvSpPr>
          <p:cNvPr id="17"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Analyzing Communication Patterns</a:t>
            </a:r>
            <a:endParaRPr kumimoji="1" lang="zh-CN" altLang="en-US"/>
          </a:p>
        </p:txBody>
      </p:sp>
      <p:sp>
        <p:nvSpPr>
          <p:cNvPr id="18" name="标题 1"/>
          <p:cNvSpPr txBox="1"/>
          <p:nvPr/>
        </p:nvSpPr>
        <p:spPr>
          <a:xfrm>
            <a:off x="0" y="0"/>
            <a:ext cx="859667" cy="859667"/>
          </a:xfrm>
          <a:prstGeom prst="diagStripe">
            <a:avLst>
              <a:gd name="adj" fmla="val 54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1469</Words>
  <Application>Microsoft Office PowerPoint</Application>
  <PresentationFormat>Widescreen</PresentationFormat>
  <Paragraphs>142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Poppins</vt:lpstr>
      <vt:lpstr>Arial</vt:lpstr>
      <vt:lpstr>poppins-bold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9</cp:revision>
  <dcterms:modified xsi:type="dcterms:W3CDTF">2025-08-29T00:19:28Z</dcterms:modified>
</cp:coreProperties>
</file>